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Montserrat"/>
      <p:regular r:id="rId38"/>
      <p:bold r:id="rId39"/>
      <p:italic r:id="rId40"/>
      <p:boldItalic r:id="rId41"/>
    </p:embeddedFont>
    <p:embeddedFont>
      <p:font typeface="Montserrat Medium"/>
      <p:regular r:id="rId42"/>
      <p:bold r:id="rId43"/>
      <p:italic r:id="rId44"/>
      <p:boldItalic r:id="rId45"/>
    </p:embeddedFont>
    <p:embeddedFont>
      <p:font typeface="Montserrat ExtraBold"/>
      <p:bold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20" Type="http://schemas.openxmlformats.org/officeDocument/2006/relationships/slide" Target="slides/slide15.xml"/><Relationship Id="rId42" Type="http://schemas.openxmlformats.org/officeDocument/2006/relationships/font" Target="fonts/MontserratMedium-regular.fntdata"/><Relationship Id="rId41" Type="http://schemas.openxmlformats.org/officeDocument/2006/relationships/font" Target="fonts/Montserrat-boldItalic.fntdata"/><Relationship Id="rId22" Type="http://schemas.openxmlformats.org/officeDocument/2006/relationships/slide" Target="slides/slide17.xml"/><Relationship Id="rId44" Type="http://schemas.openxmlformats.org/officeDocument/2006/relationships/font" Target="fonts/MontserratMedium-italic.fntdata"/><Relationship Id="rId21" Type="http://schemas.openxmlformats.org/officeDocument/2006/relationships/slide" Target="slides/slide16.xml"/><Relationship Id="rId43" Type="http://schemas.openxmlformats.org/officeDocument/2006/relationships/font" Target="fonts/MontserratMedium-bold.fntdata"/><Relationship Id="rId24" Type="http://schemas.openxmlformats.org/officeDocument/2006/relationships/slide" Target="slides/slide19.xml"/><Relationship Id="rId46" Type="http://schemas.openxmlformats.org/officeDocument/2006/relationships/font" Target="fonts/MontserratExtraBold-bold.fntdata"/><Relationship Id="rId23" Type="http://schemas.openxmlformats.org/officeDocument/2006/relationships/slide" Target="slides/slide18.xml"/><Relationship Id="rId45" Type="http://schemas.openxmlformats.org/officeDocument/2006/relationships/font" Target="fonts/MontserratMedium-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MontserratExtraBold-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Montserrat-bold.fntdata"/><Relationship Id="rId16" Type="http://schemas.openxmlformats.org/officeDocument/2006/relationships/slide" Target="slides/slide11.xml"/><Relationship Id="rId38" Type="http://schemas.openxmlformats.org/officeDocument/2006/relationships/font" Target="fonts/Montserrat-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3e6a8d09c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3e6a8d09c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start with primary nodes, also known as mongos. These nodes act as a query router and handle load balancing in the MongoDB cluster. When a client sends a request to the cluster, the primary node routes the request to the appropriate shard based on the shard key, which we will talk about in just a second. Primary nodes also ensure high availability and fault tolerance in the cluster. If a primary node fails, one of the secondary nodes is automatically promoted to primary to maintain the availability of the system.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3e6a8d09c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3e6a8d09c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Sharding is a technique used to horizontally partition data across multiple servers or nodes. Data is divided into smaller, more manageable chunks called shards. A shard key is a unique identifier for a piece of data in the cluster. It is used to determine which shard the data belongs to and where it should be stored. By using a shard key, MongoDB ensures that data is evenly distributed across the cluster and provides efficient querying of data and allows the cluster to handle large volumes of data by splitting it across multiple nodes. So in this example on the right, if we consider the shard key to be someones name in the database, names starting with A would go into shard A and and so 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3e6a8d09c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3e6a8d09c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mentioned earlier, </a:t>
            </a:r>
            <a:r>
              <a:rPr lang="en"/>
              <a:t>Secondary nodes provide redundancy and high availability to the MongoDB cluster. They periodically replicate data from the primary node and allow clients to read data. If the primary node goes down, one of the secondary nodes automatically steps up to take its place, ensuring the cluster remains available.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3e6a8d09c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3e6a8d09c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Config servers are like the brain of the MongoDB cluster. They store important metadata and configuration information for the entire cluster, such as the cluster topology, shard key ranges, and other configuration details. Think of them as the information center that keeps the cluster running smoothly.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3e6a8d09c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3e6a8d09c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Analytic nodes are specialized nodes in the MongoDB cluster that are optimized for processing large volumes of data. They are used for running complex queries, analytics, and reporting on the data in the cluster. Analytic nodes have more memory and CPU resources than other nodes in the cluster to handle the increased workload.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Because analytic nodes have such a high workload, they are usually deployed separately from other nodes in the cluster to operate independently and efficiently, without affecting the performance of other nodes. Configuring them correctly requires careful planning and monitoring to ensure optimal performance. Overall, analytic nodes are essential for organizations that need to analyze large amounts of data quickly and efficiently.</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3e6a8d09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3e6a8d09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3e96924a1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3e96924a1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3e96924a1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3e96924a1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2bf9f71ef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2bf9f71ef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3e96924a1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3e96924a1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3784bde9c2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3784bde9c2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3e96924a1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3e96924a1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3e96924a10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3e96924a1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3e96924a1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3e96924a1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3e96924a10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3e96924a10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3e96924a1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3e96924a1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3e96924a1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3e96924a1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3f553bd3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3f553bd3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3e96924a10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3e96924a10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3e96924a1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3e96924a1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2bf9f71ef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2bf9f71ef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3784bde9c2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3784bde9c2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2bf9f71ef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2bf9f71ef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3e96924a10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3e96924a10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3e96924a10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3e96924a10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3e96924a1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3e96924a1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3e96924a1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3e96924a1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3784bde9c2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3784bde9c2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3e96924a10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3e96924a10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2bf9f71ef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2bf9f71ef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my name is Biruk Mengistu and I will be talking about the architecture and use cases for MongoDB</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3e6a8d09c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3e6a8d09c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a:t>
            </a:r>
            <a:r>
              <a:rPr lang="en"/>
              <a:t> MongoDB architecture consists of several components that work together to provide a highly available, scalable, and fault-tolerant database system. I will be talking about a couple of them to give an overview of how everything works together, These components include primary nodes, secondary nodes, sharding, load balancing, config servers, and analytic nodes.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3600"/>
              <a:buNone/>
              <a:defRPr b="1" sz="36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11"/>
          <p:cNvSpPr txBox="1"/>
          <p:nvPr>
            <p:ph type="title"/>
          </p:nvPr>
        </p:nvSpPr>
        <p:spPr>
          <a:xfrm>
            <a:off x="929477" y="436183"/>
            <a:ext cx="2746500" cy="409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3000"/>
              <a:buNone/>
              <a:defRPr sz="30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pic>
        <p:nvPicPr>
          <p:cNvPr id="53" name="Google Shape;53;p11"/>
          <p:cNvPicPr preferRelativeResize="0"/>
          <p:nvPr/>
        </p:nvPicPr>
        <p:blipFill rotWithShape="1">
          <a:blip r:embed="rId3">
            <a:alphaModFix/>
          </a:blip>
          <a:srcRect b="0" l="0" r="0" t="0"/>
          <a:stretch/>
        </p:blipFill>
        <p:spPr>
          <a:xfrm rot="5400000">
            <a:off x="3278924" y="414049"/>
            <a:ext cx="7626550" cy="2883800"/>
          </a:xfrm>
          <a:prstGeom prst="rect">
            <a:avLst/>
          </a:prstGeom>
          <a:noFill/>
          <a:ln>
            <a:noFill/>
          </a:ln>
        </p:spPr>
      </p:pic>
      <p:pic>
        <p:nvPicPr>
          <p:cNvPr id="54" name="Google Shape;54;p11"/>
          <p:cNvPicPr preferRelativeResize="0"/>
          <p:nvPr/>
        </p:nvPicPr>
        <p:blipFill rotWithShape="1">
          <a:blip r:embed="rId3">
            <a:alphaModFix/>
          </a:blip>
          <a:srcRect b="0" l="0" r="0" t="0"/>
          <a:stretch/>
        </p:blipFill>
        <p:spPr>
          <a:xfrm flipH="1" rot="5400000">
            <a:off x="4822413" y="-351912"/>
            <a:ext cx="9309800" cy="352027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12"/>
          <p:cNvSpPr txBox="1"/>
          <p:nvPr>
            <p:ph type="title"/>
          </p:nvPr>
        </p:nvSpPr>
        <p:spPr>
          <a:xfrm>
            <a:off x="5337175" y="1297125"/>
            <a:ext cx="2837400" cy="125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57" name="Google Shape;57;p12"/>
          <p:cNvSpPr txBox="1"/>
          <p:nvPr>
            <p:ph idx="1" type="body"/>
          </p:nvPr>
        </p:nvSpPr>
        <p:spPr>
          <a:xfrm>
            <a:off x="5337175" y="2593875"/>
            <a:ext cx="2837400" cy="12525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Clr>
                <a:schemeClr val="lt1"/>
              </a:buClr>
              <a:buSzPts val="1600"/>
              <a:buChar char="●"/>
              <a:defRPr sz="1600">
                <a:solidFill>
                  <a:schemeClr val="lt1"/>
                </a:solidFill>
              </a:defRPr>
            </a:lvl1pPr>
            <a:lvl2pPr indent="-330200" lvl="1" marL="914400" algn="l">
              <a:lnSpc>
                <a:spcPct val="100000"/>
              </a:lnSpc>
              <a:spcBef>
                <a:spcPts val="1600"/>
              </a:spcBef>
              <a:spcAft>
                <a:spcPts val="0"/>
              </a:spcAft>
              <a:buClr>
                <a:schemeClr val="lt1"/>
              </a:buClr>
              <a:buSzPts val="1600"/>
              <a:buChar char="○"/>
              <a:defRPr sz="1600">
                <a:solidFill>
                  <a:schemeClr val="lt1"/>
                </a:solidFill>
              </a:defRPr>
            </a:lvl2pPr>
            <a:lvl3pPr indent="-330200" lvl="2" marL="1371600" algn="l">
              <a:lnSpc>
                <a:spcPct val="100000"/>
              </a:lnSpc>
              <a:spcBef>
                <a:spcPts val="1600"/>
              </a:spcBef>
              <a:spcAft>
                <a:spcPts val="0"/>
              </a:spcAft>
              <a:buClr>
                <a:schemeClr val="lt1"/>
              </a:buClr>
              <a:buSzPts val="1600"/>
              <a:buChar char="■"/>
              <a:defRPr sz="1600">
                <a:solidFill>
                  <a:schemeClr val="lt1"/>
                </a:solidFill>
              </a:defRPr>
            </a:lvl3pPr>
            <a:lvl4pPr indent="-330200" lvl="3" marL="1828800" algn="l">
              <a:lnSpc>
                <a:spcPct val="100000"/>
              </a:lnSpc>
              <a:spcBef>
                <a:spcPts val="1600"/>
              </a:spcBef>
              <a:spcAft>
                <a:spcPts val="0"/>
              </a:spcAft>
              <a:buClr>
                <a:schemeClr val="lt1"/>
              </a:buClr>
              <a:buSzPts val="1600"/>
              <a:buChar char="●"/>
              <a:defRPr sz="1600">
                <a:solidFill>
                  <a:schemeClr val="lt1"/>
                </a:solidFill>
              </a:defRPr>
            </a:lvl4pPr>
            <a:lvl5pPr indent="-330200" lvl="4" marL="2286000" algn="l">
              <a:lnSpc>
                <a:spcPct val="100000"/>
              </a:lnSpc>
              <a:spcBef>
                <a:spcPts val="1600"/>
              </a:spcBef>
              <a:spcAft>
                <a:spcPts val="0"/>
              </a:spcAft>
              <a:buClr>
                <a:schemeClr val="lt1"/>
              </a:buClr>
              <a:buSzPts val="1600"/>
              <a:buChar char="○"/>
              <a:defRPr sz="1600">
                <a:solidFill>
                  <a:schemeClr val="lt1"/>
                </a:solidFill>
              </a:defRPr>
            </a:lvl5pPr>
            <a:lvl6pPr indent="-330200" lvl="5" marL="2743200" algn="l">
              <a:lnSpc>
                <a:spcPct val="100000"/>
              </a:lnSpc>
              <a:spcBef>
                <a:spcPts val="1600"/>
              </a:spcBef>
              <a:spcAft>
                <a:spcPts val="0"/>
              </a:spcAft>
              <a:buClr>
                <a:schemeClr val="lt1"/>
              </a:buClr>
              <a:buSzPts val="1600"/>
              <a:buChar char="■"/>
              <a:defRPr sz="1600">
                <a:solidFill>
                  <a:schemeClr val="lt1"/>
                </a:solidFill>
              </a:defRPr>
            </a:lvl6pPr>
            <a:lvl7pPr indent="-330200" lvl="6" marL="3200400" algn="l">
              <a:lnSpc>
                <a:spcPct val="100000"/>
              </a:lnSpc>
              <a:spcBef>
                <a:spcPts val="1600"/>
              </a:spcBef>
              <a:spcAft>
                <a:spcPts val="0"/>
              </a:spcAft>
              <a:buClr>
                <a:schemeClr val="lt1"/>
              </a:buClr>
              <a:buSzPts val="1600"/>
              <a:buChar char="●"/>
              <a:defRPr sz="1600">
                <a:solidFill>
                  <a:schemeClr val="lt1"/>
                </a:solidFill>
              </a:defRPr>
            </a:lvl7pPr>
            <a:lvl8pPr indent="-330200" lvl="7" marL="3657600" algn="l">
              <a:lnSpc>
                <a:spcPct val="100000"/>
              </a:lnSpc>
              <a:spcBef>
                <a:spcPts val="1600"/>
              </a:spcBef>
              <a:spcAft>
                <a:spcPts val="0"/>
              </a:spcAft>
              <a:buClr>
                <a:schemeClr val="lt1"/>
              </a:buClr>
              <a:buSzPts val="1600"/>
              <a:buChar char="○"/>
              <a:defRPr sz="1600">
                <a:solidFill>
                  <a:schemeClr val="lt1"/>
                </a:solidFill>
              </a:defRPr>
            </a:lvl8pPr>
            <a:lvl9pPr indent="-330200" lvl="8" marL="4114800" algn="l">
              <a:lnSpc>
                <a:spcPct val="100000"/>
              </a:lnSpc>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1273500" y="1369000"/>
            <a:ext cx="6597000" cy="210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4500"/>
              <a:buNone/>
              <a:defRPr b="1" sz="45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60" name="Google Shape;60;p13"/>
          <p:cNvSpPr txBox="1"/>
          <p:nvPr>
            <p:ph idx="1" type="subTitle"/>
          </p:nvPr>
        </p:nvSpPr>
        <p:spPr>
          <a:xfrm>
            <a:off x="2481900" y="2519525"/>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4"/>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5"/>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6"/>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7"/>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8"/>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19"/>
          <p:cNvSpPr txBox="1"/>
          <p:nvPr>
            <p:ph hasCustomPrompt="1" type="title"/>
          </p:nvPr>
        </p:nvSpPr>
        <p:spPr>
          <a:xfrm>
            <a:off x="1920750" y="1634425"/>
            <a:ext cx="5302500" cy="1116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7200"/>
              <a:buNone/>
              <a:defRPr sz="72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a:r>
              <a:t>xx%</a:t>
            </a:r>
          </a:p>
        </p:txBody>
      </p:sp>
      <p:sp>
        <p:nvSpPr>
          <p:cNvPr id="73" name="Google Shape;73;p19"/>
          <p:cNvSpPr txBox="1"/>
          <p:nvPr>
            <p:ph idx="1" type="body"/>
          </p:nvPr>
        </p:nvSpPr>
        <p:spPr>
          <a:xfrm>
            <a:off x="2786550" y="3094475"/>
            <a:ext cx="3570900" cy="567000"/>
          </a:xfrm>
          <a:prstGeom prst="rect">
            <a:avLst/>
          </a:prstGeom>
          <a:noFill/>
          <a:ln>
            <a:noFill/>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Clr>
                <a:schemeClr val="accent1"/>
              </a:buClr>
              <a:buSzPts val="1800"/>
              <a:buChar char="●"/>
              <a:defRPr>
                <a:solidFill>
                  <a:schemeClr val="accent1"/>
                </a:solidFill>
              </a:defRPr>
            </a:lvl1pPr>
            <a:lvl2pPr indent="-342900" lvl="1" marL="914400" algn="ctr">
              <a:lnSpc>
                <a:spcPct val="100000"/>
              </a:lnSpc>
              <a:spcBef>
                <a:spcPts val="1600"/>
              </a:spcBef>
              <a:spcAft>
                <a:spcPts val="0"/>
              </a:spcAft>
              <a:buClr>
                <a:schemeClr val="accent1"/>
              </a:buClr>
              <a:buSzPts val="1800"/>
              <a:buChar char="○"/>
              <a:defRPr sz="1800">
                <a:solidFill>
                  <a:schemeClr val="accent1"/>
                </a:solidFill>
              </a:defRPr>
            </a:lvl2pPr>
            <a:lvl3pPr indent="-342900" lvl="2" marL="1371600" algn="ctr">
              <a:lnSpc>
                <a:spcPct val="100000"/>
              </a:lnSpc>
              <a:spcBef>
                <a:spcPts val="1600"/>
              </a:spcBef>
              <a:spcAft>
                <a:spcPts val="0"/>
              </a:spcAft>
              <a:buClr>
                <a:schemeClr val="accent1"/>
              </a:buClr>
              <a:buSzPts val="1800"/>
              <a:buChar char="■"/>
              <a:defRPr sz="1800">
                <a:solidFill>
                  <a:schemeClr val="accent1"/>
                </a:solidFill>
              </a:defRPr>
            </a:lvl3pPr>
            <a:lvl4pPr indent="-342900" lvl="3" marL="1828800" algn="ctr">
              <a:lnSpc>
                <a:spcPct val="100000"/>
              </a:lnSpc>
              <a:spcBef>
                <a:spcPts val="1600"/>
              </a:spcBef>
              <a:spcAft>
                <a:spcPts val="0"/>
              </a:spcAft>
              <a:buClr>
                <a:schemeClr val="accent1"/>
              </a:buClr>
              <a:buSzPts val="1800"/>
              <a:buChar char="●"/>
              <a:defRPr sz="1800">
                <a:solidFill>
                  <a:schemeClr val="accent1"/>
                </a:solidFill>
              </a:defRPr>
            </a:lvl4pPr>
            <a:lvl5pPr indent="-342900" lvl="4" marL="2286000" algn="ctr">
              <a:lnSpc>
                <a:spcPct val="100000"/>
              </a:lnSpc>
              <a:spcBef>
                <a:spcPts val="1600"/>
              </a:spcBef>
              <a:spcAft>
                <a:spcPts val="0"/>
              </a:spcAft>
              <a:buClr>
                <a:schemeClr val="accent1"/>
              </a:buClr>
              <a:buSzPts val="1800"/>
              <a:buChar char="○"/>
              <a:defRPr sz="1800">
                <a:solidFill>
                  <a:schemeClr val="accent1"/>
                </a:solidFill>
              </a:defRPr>
            </a:lvl5pPr>
            <a:lvl6pPr indent="-342900" lvl="5" marL="2743200" algn="ctr">
              <a:lnSpc>
                <a:spcPct val="100000"/>
              </a:lnSpc>
              <a:spcBef>
                <a:spcPts val="1600"/>
              </a:spcBef>
              <a:spcAft>
                <a:spcPts val="0"/>
              </a:spcAft>
              <a:buClr>
                <a:schemeClr val="accent1"/>
              </a:buClr>
              <a:buSzPts val="1800"/>
              <a:buChar char="■"/>
              <a:defRPr sz="1800">
                <a:solidFill>
                  <a:schemeClr val="accent1"/>
                </a:solidFill>
              </a:defRPr>
            </a:lvl6pPr>
            <a:lvl7pPr indent="-342900" lvl="6" marL="3200400" algn="ctr">
              <a:lnSpc>
                <a:spcPct val="100000"/>
              </a:lnSpc>
              <a:spcBef>
                <a:spcPts val="1600"/>
              </a:spcBef>
              <a:spcAft>
                <a:spcPts val="0"/>
              </a:spcAft>
              <a:buClr>
                <a:schemeClr val="accent1"/>
              </a:buClr>
              <a:buSzPts val="1800"/>
              <a:buChar char="●"/>
              <a:defRPr sz="1800">
                <a:solidFill>
                  <a:schemeClr val="accent1"/>
                </a:solidFill>
              </a:defRPr>
            </a:lvl7pPr>
            <a:lvl8pPr indent="-342900" lvl="7" marL="3657600" algn="ctr">
              <a:lnSpc>
                <a:spcPct val="100000"/>
              </a:lnSpc>
              <a:spcBef>
                <a:spcPts val="1600"/>
              </a:spcBef>
              <a:spcAft>
                <a:spcPts val="0"/>
              </a:spcAft>
              <a:buClr>
                <a:schemeClr val="accent1"/>
              </a:buClr>
              <a:buSzPts val="1800"/>
              <a:buChar char="○"/>
              <a:defRPr sz="1800">
                <a:solidFill>
                  <a:schemeClr val="accent1"/>
                </a:solidFill>
              </a:defRPr>
            </a:lvl8pPr>
            <a:lvl9pPr indent="-342900" lvl="8" marL="4114800" algn="ctr">
              <a:lnSpc>
                <a:spcPct val="100000"/>
              </a:lnSpc>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20"/>
          <p:cNvSpPr txBox="1"/>
          <p:nvPr>
            <p:ph type="title"/>
          </p:nvPr>
        </p:nvSpPr>
        <p:spPr>
          <a:xfrm>
            <a:off x="938500" y="445025"/>
            <a:ext cx="4964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76" name="Google Shape;76;p20"/>
          <p:cNvSpPr txBox="1"/>
          <p:nvPr>
            <p:ph idx="1" type="body"/>
          </p:nvPr>
        </p:nvSpPr>
        <p:spPr>
          <a:xfrm>
            <a:off x="1067241"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77" name="Google Shape;77;p20"/>
          <p:cNvSpPr txBox="1"/>
          <p:nvPr>
            <p:ph idx="2" type="body"/>
          </p:nvPr>
        </p:nvSpPr>
        <p:spPr>
          <a:xfrm>
            <a:off x="4673852"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78" name="Google Shape;78;p20"/>
          <p:cNvSpPr txBox="1"/>
          <p:nvPr>
            <p:ph idx="3" type="title"/>
          </p:nvPr>
        </p:nvSpPr>
        <p:spPr>
          <a:xfrm>
            <a:off x="12134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9" name="Google Shape;79;p20"/>
          <p:cNvSpPr txBox="1"/>
          <p:nvPr>
            <p:ph idx="4" type="title"/>
          </p:nvPr>
        </p:nvSpPr>
        <p:spPr>
          <a:xfrm>
            <a:off x="48200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3" name="Google Shape;13;p3"/>
          <p:cNvSpPr txBox="1"/>
          <p:nvPr>
            <p:ph idx="1" type="body"/>
          </p:nvPr>
        </p:nvSpPr>
        <p:spPr>
          <a:xfrm>
            <a:off x="938500" y="1246025"/>
            <a:ext cx="7172100" cy="3039900"/>
          </a:xfrm>
          <a:prstGeom prst="rect">
            <a:avLst/>
          </a:prstGeom>
          <a:noFill/>
          <a:ln>
            <a:noFill/>
          </a:ln>
        </p:spPr>
        <p:txBody>
          <a:bodyPr anchorCtr="0" anchor="t" bIns="91425" lIns="91425" spcFirstLastPara="1" rIns="91425" wrap="square" tIns="91425">
            <a:noAutofit/>
          </a:bodyPr>
          <a:lstStyle>
            <a:lvl1pPr indent="-301625" lvl="0" marL="457200" algn="l">
              <a:lnSpc>
                <a:spcPct val="100000"/>
              </a:lnSpc>
              <a:spcBef>
                <a:spcPts val="0"/>
              </a:spcBef>
              <a:spcAft>
                <a:spcPts val="0"/>
              </a:spcAft>
              <a:buClr>
                <a:schemeClr val="lt1"/>
              </a:buClr>
              <a:buSzPts val="1150"/>
              <a:buChar char="●"/>
              <a:defRPr sz="1150">
                <a:solidFill>
                  <a:schemeClr val="lt1"/>
                </a:solidFill>
              </a:defRPr>
            </a:lvl1pPr>
            <a:lvl2pPr indent="-301625" lvl="1" marL="914400" algn="l">
              <a:lnSpc>
                <a:spcPct val="100000"/>
              </a:lnSpc>
              <a:spcBef>
                <a:spcPts val="1600"/>
              </a:spcBef>
              <a:spcAft>
                <a:spcPts val="0"/>
              </a:spcAft>
              <a:buClr>
                <a:schemeClr val="lt1"/>
              </a:buClr>
              <a:buSzPts val="1150"/>
              <a:buChar char="○"/>
              <a:defRPr sz="1150">
                <a:solidFill>
                  <a:schemeClr val="lt1"/>
                </a:solidFill>
              </a:defRPr>
            </a:lvl2pPr>
            <a:lvl3pPr indent="-301625" lvl="2" marL="1371600" algn="l">
              <a:lnSpc>
                <a:spcPct val="100000"/>
              </a:lnSpc>
              <a:spcBef>
                <a:spcPts val="1600"/>
              </a:spcBef>
              <a:spcAft>
                <a:spcPts val="0"/>
              </a:spcAft>
              <a:buClr>
                <a:schemeClr val="lt1"/>
              </a:buClr>
              <a:buSzPts val="1150"/>
              <a:buChar char="■"/>
              <a:defRPr sz="1150">
                <a:solidFill>
                  <a:schemeClr val="lt1"/>
                </a:solidFill>
              </a:defRPr>
            </a:lvl3pPr>
            <a:lvl4pPr indent="-301625" lvl="3" marL="1828800" algn="l">
              <a:lnSpc>
                <a:spcPct val="100000"/>
              </a:lnSpc>
              <a:spcBef>
                <a:spcPts val="1600"/>
              </a:spcBef>
              <a:spcAft>
                <a:spcPts val="0"/>
              </a:spcAft>
              <a:buClr>
                <a:schemeClr val="lt1"/>
              </a:buClr>
              <a:buSzPts val="1150"/>
              <a:buChar char="●"/>
              <a:defRPr sz="1150">
                <a:solidFill>
                  <a:schemeClr val="lt1"/>
                </a:solidFill>
              </a:defRPr>
            </a:lvl4pPr>
            <a:lvl5pPr indent="-301625" lvl="4" marL="2286000" algn="l">
              <a:lnSpc>
                <a:spcPct val="100000"/>
              </a:lnSpc>
              <a:spcBef>
                <a:spcPts val="1600"/>
              </a:spcBef>
              <a:spcAft>
                <a:spcPts val="0"/>
              </a:spcAft>
              <a:buClr>
                <a:schemeClr val="lt1"/>
              </a:buClr>
              <a:buSzPts val="1150"/>
              <a:buChar char="○"/>
              <a:defRPr sz="1150">
                <a:solidFill>
                  <a:schemeClr val="lt1"/>
                </a:solidFill>
              </a:defRPr>
            </a:lvl5pPr>
            <a:lvl6pPr indent="-301625" lvl="5" marL="2743200" algn="l">
              <a:lnSpc>
                <a:spcPct val="100000"/>
              </a:lnSpc>
              <a:spcBef>
                <a:spcPts val="1600"/>
              </a:spcBef>
              <a:spcAft>
                <a:spcPts val="0"/>
              </a:spcAft>
              <a:buClr>
                <a:schemeClr val="lt1"/>
              </a:buClr>
              <a:buSzPts val="1150"/>
              <a:buChar char="■"/>
              <a:defRPr sz="1150">
                <a:solidFill>
                  <a:schemeClr val="lt1"/>
                </a:solidFill>
              </a:defRPr>
            </a:lvl6pPr>
            <a:lvl7pPr indent="-301625" lvl="6" marL="3200400" algn="l">
              <a:lnSpc>
                <a:spcPct val="100000"/>
              </a:lnSpc>
              <a:spcBef>
                <a:spcPts val="1600"/>
              </a:spcBef>
              <a:spcAft>
                <a:spcPts val="0"/>
              </a:spcAft>
              <a:buClr>
                <a:schemeClr val="lt1"/>
              </a:buClr>
              <a:buSzPts val="1150"/>
              <a:buChar char="●"/>
              <a:defRPr sz="1150">
                <a:solidFill>
                  <a:schemeClr val="lt1"/>
                </a:solidFill>
              </a:defRPr>
            </a:lvl7pPr>
            <a:lvl8pPr indent="-301625" lvl="7" marL="3657600" algn="l">
              <a:lnSpc>
                <a:spcPct val="100000"/>
              </a:lnSpc>
              <a:spcBef>
                <a:spcPts val="1600"/>
              </a:spcBef>
              <a:spcAft>
                <a:spcPts val="0"/>
              </a:spcAft>
              <a:buClr>
                <a:schemeClr val="lt1"/>
              </a:buClr>
              <a:buSzPts val="1150"/>
              <a:buChar char="○"/>
              <a:defRPr sz="1150">
                <a:solidFill>
                  <a:schemeClr val="lt1"/>
                </a:solidFill>
              </a:defRPr>
            </a:lvl8pPr>
            <a:lvl9pPr indent="-301625" lvl="8" marL="4114800" algn="l">
              <a:lnSpc>
                <a:spcPct val="100000"/>
              </a:lnSpc>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21"/>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82" name="Google Shape;82;p21"/>
          <p:cNvSpPr txBox="1"/>
          <p:nvPr>
            <p:ph idx="2" type="title"/>
          </p:nvPr>
        </p:nvSpPr>
        <p:spPr>
          <a:xfrm>
            <a:off x="89838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3" name="Google Shape;83;p21"/>
          <p:cNvSpPr txBox="1"/>
          <p:nvPr>
            <p:ph idx="1" type="subTitle"/>
          </p:nvPr>
        </p:nvSpPr>
        <p:spPr>
          <a:xfrm>
            <a:off x="89838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84" name="Google Shape;84;p21"/>
          <p:cNvSpPr txBox="1"/>
          <p:nvPr>
            <p:ph idx="3" type="title"/>
          </p:nvPr>
        </p:nvSpPr>
        <p:spPr>
          <a:xfrm>
            <a:off x="279026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5" name="Google Shape;85;p21"/>
          <p:cNvSpPr txBox="1"/>
          <p:nvPr>
            <p:ph idx="4" type="subTitle"/>
          </p:nvPr>
        </p:nvSpPr>
        <p:spPr>
          <a:xfrm>
            <a:off x="279026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86" name="Google Shape;86;p21"/>
          <p:cNvSpPr txBox="1"/>
          <p:nvPr>
            <p:ph idx="5" type="title"/>
          </p:nvPr>
        </p:nvSpPr>
        <p:spPr>
          <a:xfrm>
            <a:off x="4682136"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7" name="Google Shape;87;p21"/>
          <p:cNvSpPr txBox="1"/>
          <p:nvPr>
            <p:ph idx="6" type="subTitle"/>
          </p:nvPr>
        </p:nvSpPr>
        <p:spPr>
          <a:xfrm>
            <a:off x="4682139"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88" name="Google Shape;88;p21"/>
          <p:cNvSpPr txBox="1"/>
          <p:nvPr>
            <p:ph idx="7" type="title"/>
          </p:nvPr>
        </p:nvSpPr>
        <p:spPr>
          <a:xfrm>
            <a:off x="6574011" y="3052625"/>
            <a:ext cx="16716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89" name="Google Shape;89;p21"/>
          <p:cNvSpPr txBox="1"/>
          <p:nvPr>
            <p:ph idx="8" type="subTitle"/>
          </p:nvPr>
        </p:nvSpPr>
        <p:spPr>
          <a:xfrm>
            <a:off x="6574014" y="3558837"/>
            <a:ext cx="1671600" cy="115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22"/>
          <p:cNvSpPr txBox="1"/>
          <p:nvPr>
            <p:ph type="title"/>
          </p:nvPr>
        </p:nvSpPr>
        <p:spPr>
          <a:xfrm>
            <a:off x="4996800" y="6618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92" name="Google Shape;92;p22"/>
          <p:cNvSpPr txBox="1"/>
          <p:nvPr>
            <p:ph idx="1" type="subTitle"/>
          </p:nvPr>
        </p:nvSpPr>
        <p:spPr>
          <a:xfrm>
            <a:off x="4911000" y="12658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93" name="Google Shape;93;p22"/>
          <p:cNvSpPr txBox="1"/>
          <p:nvPr>
            <p:ph idx="2" type="title"/>
          </p:nvPr>
        </p:nvSpPr>
        <p:spPr>
          <a:xfrm>
            <a:off x="4996800" y="209919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94" name="Google Shape;94;p22"/>
          <p:cNvSpPr txBox="1"/>
          <p:nvPr>
            <p:ph idx="3" type="subTitle"/>
          </p:nvPr>
        </p:nvSpPr>
        <p:spPr>
          <a:xfrm>
            <a:off x="4911000" y="270320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95" name="Google Shape;95;p22"/>
          <p:cNvSpPr txBox="1"/>
          <p:nvPr>
            <p:ph idx="4" type="title"/>
          </p:nvPr>
        </p:nvSpPr>
        <p:spPr>
          <a:xfrm>
            <a:off x="4996800" y="3536543"/>
            <a:ext cx="31593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96" name="Google Shape;96;p22"/>
          <p:cNvSpPr txBox="1"/>
          <p:nvPr>
            <p:ph idx="5" type="subTitle"/>
          </p:nvPr>
        </p:nvSpPr>
        <p:spPr>
          <a:xfrm>
            <a:off x="4911000" y="4140550"/>
            <a:ext cx="3330900" cy="41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3"/>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24"/>
          <p:cNvSpPr txBox="1"/>
          <p:nvPr>
            <p:ph type="title"/>
          </p:nvPr>
        </p:nvSpPr>
        <p:spPr>
          <a:xfrm>
            <a:off x="353849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1" name="Google Shape;101;p24"/>
          <p:cNvSpPr txBox="1"/>
          <p:nvPr>
            <p:ph idx="1" type="subTitle"/>
          </p:nvPr>
        </p:nvSpPr>
        <p:spPr>
          <a:xfrm>
            <a:off x="3538498"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02" name="Google Shape;102;p24"/>
          <p:cNvSpPr txBox="1"/>
          <p:nvPr>
            <p:ph idx="2" type="title"/>
          </p:nvPr>
        </p:nvSpPr>
        <p:spPr>
          <a:xfrm>
            <a:off x="6028553"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3" name="Google Shape;103;p24"/>
          <p:cNvSpPr txBox="1"/>
          <p:nvPr>
            <p:ph idx="3" type="subTitle"/>
          </p:nvPr>
        </p:nvSpPr>
        <p:spPr>
          <a:xfrm>
            <a:off x="6028552"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04" name="Google Shape;104;p24"/>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05" name="Google Shape;105;p24"/>
          <p:cNvSpPr txBox="1"/>
          <p:nvPr>
            <p:ph idx="5" type="title"/>
          </p:nvPr>
        </p:nvSpPr>
        <p:spPr>
          <a:xfrm>
            <a:off x="1048447" y="1818541"/>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6" name="Google Shape;106;p24"/>
          <p:cNvSpPr txBox="1"/>
          <p:nvPr>
            <p:ph idx="6" type="subTitle"/>
          </p:nvPr>
        </p:nvSpPr>
        <p:spPr>
          <a:xfrm>
            <a:off x="1048450" y="2324765"/>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07" name="Google Shape;107;p24"/>
          <p:cNvSpPr txBox="1"/>
          <p:nvPr>
            <p:ph idx="7" type="title"/>
          </p:nvPr>
        </p:nvSpPr>
        <p:spPr>
          <a:xfrm>
            <a:off x="353849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08" name="Google Shape;108;p24"/>
          <p:cNvSpPr txBox="1"/>
          <p:nvPr>
            <p:ph idx="8" type="subTitle"/>
          </p:nvPr>
        </p:nvSpPr>
        <p:spPr>
          <a:xfrm>
            <a:off x="3538498"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09" name="Google Shape;109;p24"/>
          <p:cNvSpPr txBox="1"/>
          <p:nvPr>
            <p:ph idx="9" type="title"/>
          </p:nvPr>
        </p:nvSpPr>
        <p:spPr>
          <a:xfrm>
            <a:off x="6028553"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0" name="Google Shape;110;p24"/>
          <p:cNvSpPr txBox="1"/>
          <p:nvPr>
            <p:ph idx="13" type="subTitle"/>
          </p:nvPr>
        </p:nvSpPr>
        <p:spPr>
          <a:xfrm>
            <a:off x="6028552"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4"/>
          <p:cNvSpPr txBox="1"/>
          <p:nvPr>
            <p:ph idx="14" type="title"/>
          </p:nvPr>
        </p:nvSpPr>
        <p:spPr>
          <a:xfrm>
            <a:off x="1048447" y="332503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12" name="Google Shape;112;p24"/>
          <p:cNvSpPr txBox="1"/>
          <p:nvPr>
            <p:ph idx="15" type="subTitle"/>
          </p:nvPr>
        </p:nvSpPr>
        <p:spPr>
          <a:xfrm>
            <a:off x="1048450" y="3831259"/>
            <a:ext cx="20670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25"/>
          <p:cNvSpPr txBox="1"/>
          <p:nvPr>
            <p:ph idx="1" type="subTitle"/>
          </p:nvPr>
        </p:nvSpPr>
        <p:spPr>
          <a:xfrm>
            <a:off x="938500" y="1769575"/>
            <a:ext cx="28716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15" name="Google Shape;115;p25"/>
          <p:cNvSpPr txBox="1"/>
          <p:nvPr>
            <p:ph idx="2" type="body"/>
          </p:nvPr>
        </p:nvSpPr>
        <p:spPr>
          <a:xfrm>
            <a:off x="4703375" y="909600"/>
            <a:ext cx="3468900" cy="3324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16" name="Google Shape;116;p25"/>
          <p:cNvSpPr txBox="1"/>
          <p:nvPr>
            <p:ph type="title"/>
          </p:nvPr>
        </p:nvSpPr>
        <p:spPr>
          <a:xfrm>
            <a:off x="938500" y="445025"/>
            <a:ext cx="32238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26"/>
          <p:cNvSpPr txBox="1"/>
          <p:nvPr>
            <p:ph type="title"/>
          </p:nvPr>
        </p:nvSpPr>
        <p:spPr>
          <a:xfrm>
            <a:off x="938500" y="445025"/>
            <a:ext cx="50436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19" name="Google Shape;119;p26"/>
          <p:cNvSpPr txBox="1"/>
          <p:nvPr>
            <p:ph idx="2" type="title"/>
          </p:nvPr>
        </p:nvSpPr>
        <p:spPr>
          <a:xfrm>
            <a:off x="1338238" y="2359825"/>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120" name="Google Shape;120;p26"/>
          <p:cNvSpPr txBox="1"/>
          <p:nvPr>
            <p:ph idx="1" type="subTitle"/>
          </p:nvPr>
        </p:nvSpPr>
        <p:spPr>
          <a:xfrm>
            <a:off x="1338238" y="1713051"/>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121" name="Google Shape;121;p26"/>
          <p:cNvSpPr txBox="1"/>
          <p:nvPr>
            <p:ph idx="3" type="title"/>
          </p:nvPr>
        </p:nvSpPr>
        <p:spPr>
          <a:xfrm>
            <a:off x="1338238" y="3988950"/>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26"/>
          <p:cNvSpPr txBox="1"/>
          <p:nvPr>
            <p:ph idx="4" type="subTitle"/>
          </p:nvPr>
        </p:nvSpPr>
        <p:spPr>
          <a:xfrm>
            <a:off x="1338238" y="3342176"/>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123" name="Google Shape;123;p26"/>
          <p:cNvSpPr txBox="1"/>
          <p:nvPr>
            <p:ph idx="5" type="title"/>
          </p:nvPr>
        </p:nvSpPr>
        <p:spPr>
          <a:xfrm>
            <a:off x="5078163" y="2359825"/>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24" name="Google Shape;124;p26"/>
          <p:cNvSpPr txBox="1"/>
          <p:nvPr>
            <p:ph idx="6" type="subTitle"/>
          </p:nvPr>
        </p:nvSpPr>
        <p:spPr>
          <a:xfrm>
            <a:off x="5078163" y="1713051"/>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25" name="Google Shape;125;p26"/>
          <p:cNvSpPr txBox="1"/>
          <p:nvPr>
            <p:ph idx="7" type="title"/>
          </p:nvPr>
        </p:nvSpPr>
        <p:spPr>
          <a:xfrm>
            <a:off x="5078163" y="3988950"/>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26" name="Google Shape;126;p26"/>
          <p:cNvSpPr txBox="1"/>
          <p:nvPr>
            <p:ph idx="8" type="subTitle"/>
          </p:nvPr>
        </p:nvSpPr>
        <p:spPr>
          <a:xfrm>
            <a:off x="5078163" y="3342176"/>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7"/>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29" name="Google Shape;129;p27"/>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28"/>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32" name="Google Shape;132;p28"/>
          <p:cNvSpPr txBox="1"/>
          <p:nvPr>
            <p:ph idx="1" type="subTitle"/>
          </p:nvPr>
        </p:nvSpPr>
        <p:spPr>
          <a:xfrm>
            <a:off x="93850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29"/>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35" name="Google Shape;135;p29"/>
          <p:cNvSpPr txBox="1"/>
          <p:nvPr>
            <p:ph idx="1" type="subTitle"/>
          </p:nvPr>
        </p:nvSpPr>
        <p:spPr>
          <a:xfrm>
            <a:off x="5817050" y="2435925"/>
            <a:ext cx="2556300" cy="204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30"/>
          <p:cNvSpPr txBox="1"/>
          <p:nvPr>
            <p:ph type="title"/>
          </p:nvPr>
        </p:nvSpPr>
        <p:spPr>
          <a:xfrm>
            <a:off x="2062800" y="2442050"/>
            <a:ext cx="5018400" cy="598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38" name="Google Shape;138;p30"/>
          <p:cNvSpPr txBox="1"/>
          <p:nvPr>
            <p:ph idx="1" type="subTitle"/>
          </p:nvPr>
        </p:nvSpPr>
        <p:spPr>
          <a:xfrm>
            <a:off x="2896500" y="3391325"/>
            <a:ext cx="3351000" cy="119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4"/>
          <p:cNvSpPr txBox="1"/>
          <p:nvPr>
            <p:ph type="title"/>
          </p:nvPr>
        </p:nvSpPr>
        <p:spPr>
          <a:xfrm>
            <a:off x="353849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6" name="Google Shape;16;p4"/>
          <p:cNvSpPr txBox="1"/>
          <p:nvPr>
            <p:ph idx="1" type="subTitle"/>
          </p:nvPr>
        </p:nvSpPr>
        <p:spPr>
          <a:xfrm>
            <a:off x="353849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7" name="Google Shape;17;p4"/>
          <p:cNvSpPr txBox="1"/>
          <p:nvPr>
            <p:ph idx="2" type="title"/>
          </p:nvPr>
        </p:nvSpPr>
        <p:spPr>
          <a:xfrm>
            <a:off x="6028553"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18" name="Google Shape;18;p4"/>
          <p:cNvSpPr txBox="1"/>
          <p:nvPr>
            <p:ph idx="3" type="subTitle"/>
          </p:nvPr>
        </p:nvSpPr>
        <p:spPr>
          <a:xfrm>
            <a:off x="6028553"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19" name="Google Shape;19;p4"/>
          <p:cNvSpPr txBox="1"/>
          <p:nvPr>
            <p:ph idx="4" type="title"/>
          </p:nvPr>
        </p:nvSpPr>
        <p:spPr>
          <a:xfrm>
            <a:off x="104844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4"/>
          <p:cNvSpPr txBox="1"/>
          <p:nvPr>
            <p:ph idx="5" type="subTitle"/>
          </p:nvPr>
        </p:nvSpPr>
        <p:spPr>
          <a:xfrm>
            <a:off x="104844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21" name="Google Shape;21;p4"/>
          <p:cNvSpPr txBox="1"/>
          <p:nvPr>
            <p:ph idx="6" type="title"/>
          </p:nvPr>
        </p:nvSpPr>
        <p:spPr>
          <a:xfrm>
            <a:off x="10484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22" name="Google Shape;22;p4"/>
          <p:cNvSpPr txBox="1"/>
          <p:nvPr>
            <p:ph idx="7" type="title"/>
          </p:nvPr>
        </p:nvSpPr>
        <p:spPr>
          <a:xfrm>
            <a:off x="353850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23" name="Google Shape;23;p4"/>
          <p:cNvSpPr txBox="1"/>
          <p:nvPr>
            <p:ph idx="8" type="title"/>
          </p:nvPr>
        </p:nvSpPr>
        <p:spPr>
          <a:xfrm>
            <a:off x="60285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31"/>
          <p:cNvSpPr txBox="1"/>
          <p:nvPr>
            <p:ph type="title"/>
          </p:nvPr>
        </p:nvSpPr>
        <p:spPr>
          <a:xfrm>
            <a:off x="924870" y="760375"/>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41" name="Google Shape;141;p31"/>
          <p:cNvSpPr txBox="1"/>
          <p:nvPr>
            <p:ph idx="1" type="subTitle"/>
          </p:nvPr>
        </p:nvSpPr>
        <p:spPr>
          <a:xfrm>
            <a:off x="924875" y="1684275"/>
            <a:ext cx="3305400" cy="109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
        <p:nvSpPr>
          <p:cNvPr id="142" name="Google Shape;142;p31"/>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accent1"/>
                </a:solidFill>
                <a:latin typeface="Montserrat Medium"/>
                <a:ea typeface="Montserrat Medium"/>
                <a:cs typeface="Montserrat Medium"/>
                <a:sym typeface="Montserrat Medium"/>
              </a:rPr>
              <a:t>CREDITS: This presentation template was created by </a:t>
            </a:r>
            <a:r>
              <a:rPr b="0" i="0" lang="en" sz="1000" u="none" cap="none" strike="noStrike">
                <a:solidFill>
                  <a:schemeClr val="hlink"/>
                </a:solidFill>
                <a:uFill>
                  <a:noFill/>
                </a:uFill>
                <a:latin typeface="Montserrat Medium"/>
                <a:ea typeface="Montserrat Medium"/>
                <a:cs typeface="Montserrat Medium"/>
                <a:sym typeface="Montserrat Medium"/>
                <a:hlinkClick r:id="rId3"/>
              </a:rPr>
              <a:t>Slidesgo</a:t>
            </a:r>
            <a:r>
              <a:rPr b="0" i="0" lang="en" sz="1000" u="none" cap="none" strike="noStrike">
                <a:solidFill>
                  <a:schemeClr val="accent1"/>
                </a:solidFill>
                <a:latin typeface="Montserrat Medium"/>
                <a:ea typeface="Montserrat Medium"/>
                <a:cs typeface="Montserrat Medium"/>
                <a:sym typeface="Montserrat Medium"/>
              </a:rPr>
              <a:t>, including icons by </a:t>
            </a:r>
            <a:r>
              <a:rPr b="0" i="0" lang="en" sz="1000" u="none" cap="none" strike="noStrike">
                <a:solidFill>
                  <a:schemeClr val="hlink"/>
                </a:solidFill>
                <a:uFill>
                  <a:noFill/>
                </a:uFill>
                <a:latin typeface="Montserrat Medium"/>
                <a:ea typeface="Montserrat Medium"/>
                <a:cs typeface="Montserrat Medium"/>
                <a:sym typeface="Montserrat Medium"/>
                <a:hlinkClick r:id="rId4"/>
              </a:rPr>
              <a:t>Flaticon</a:t>
            </a:r>
            <a:r>
              <a:rPr b="0" i="0" lang="en" sz="1000" u="none" cap="none" strike="noStrike">
                <a:solidFill>
                  <a:schemeClr val="accent1"/>
                </a:solidFill>
                <a:latin typeface="Montserrat Medium"/>
                <a:ea typeface="Montserrat Medium"/>
                <a:cs typeface="Montserrat Medium"/>
                <a:sym typeface="Montserrat Medium"/>
              </a:rPr>
              <a:t>, and infographics &amp; images by </a:t>
            </a:r>
            <a:r>
              <a:rPr b="0" i="0" lang="en" sz="1000" u="none" cap="none" strike="noStrike">
                <a:solidFill>
                  <a:schemeClr val="hlink"/>
                </a:solidFill>
                <a:uFill>
                  <a:noFill/>
                </a:uFill>
                <a:latin typeface="Montserrat Medium"/>
                <a:ea typeface="Montserrat Medium"/>
                <a:cs typeface="Montserrat Medium"/>
                <a:sym typeface="Montserrat Medium"/>
                <a:hlinkClick r:id="rId5"/>
              </a:rPr>
              <a:t>Freepik</a:t>
            </a:r>
            <a:r>
              <a:rPr b="0" i="0" lang="en" sz="1000" u="none" cap="none" strike="noStrike">
                <a:solidFill>
                  <a:schemeClr val="accent1"/>
                </a:solidFill>
                <a:latin typeface="Montserrat Medium"/>
                <a:ea typeface="Montserrat Medium"/>
                <a:cs typeface="Montserrat Medium"/>
                <a:sym typeface="Montserrat Medium"/>
              </a:rPr>
              <a:t>. </a:t>
            </a:r>
            <a:endParaRPr b="0" i="0" sz="1000" u="none" cap="none" strike="noStrike">
              <a:solidFill>
                <a:schemeClr val="accent1"/>
              </a:solidFill>
              <a:latin typeface="Montserrat Medium"/>
              <a:ea typeface="Montserrat Medium"/>
              <a:cs typeface="Montserrat Medium"/>
              <a:sym typeface="Montserrat Medium"/>
            </a:endParaRPr>
          </a:p>
          <a:p>
            <a:pPr indent="0" lvl="0" marL="0" marR="0" rtl="0" algn="l">
              <a:lnSpc>
                <a:spcPct val="100000"/>
              </a:lnSpc>
              <a:spcBef>
                <a:spcPts val="300"/>
              </a:spcBef>
              <a:spcAft>
                <a:spcPts val="0"/>
              </a:spcAft>
              <a:buClr>
                <a:srgbClr val="000000"/>
              </a:buClr>
              <a:buSzPts val="1000"/>
              <a:buFont typeface="Arial"/>
              <a:buNone/>
            </a:pPr>
            <a:r>
              <a:t/>
            </a:r>
            <a:endParaRPr b="0" i="0" sz="1000" u="none" cap="none" strike="noStrike">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32"/>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45" name="Google Shape;145;p32"/>
          <p:cNvSpPr txBox="1"/>
          <p:nvPr>
            <p:ph idx="1"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33"/>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48" name="Google Shape;148;p33"/>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34"/>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51" name="Google Shape;151;p34"/>
          <p:cNvSpPr txBox="1"/>
          <p:nvPr>
            <p:ph idx="1" type="body"/>
          </p:nvPr>
        </p:nvSpPr>
        <p:spPr>
          <a:xfrm>
            <a:off x="938500"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152" name="Google Shape;152;p34"/>
          <p:cNvSpPr txBox="1"/>
          <p:nvPr>
            <p:ph idx="2"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53" name="Shape 153"/>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3">
    <p:spTree>
      <p:nvGrpSpPr>
        <p:cNvPr id="154" name="Shape 154"/>
        <p:cNvGrpSpPr/>
        <p:nvPr/>
      </p:nvGrpSpPr>
      <p:grpSpPr>
        <a:xfrm>
          <a:off x="0" y="0"/>
          <a:ext cx="0" cy="0"/>
          <a:chOff x="0" y="0"/>
          <a:chExt cx="0" cy="0"/>
        </a:xfrm>
      </p:grpSpPr>
      <p:sp>
        <p:nvSpPr>
          <p:cNvPr id="155" name="Google Shape;155;p3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6" name="Google Shape;156;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5"/>
          <p:cNvSpPr txBox="1"/>
          <p:nvPr>
            <p:ph type="ctrTitle"/>
          </p:nvPr>
        </p:nvSpPr>
        <p:spPr>
          <a:xfrm>
            <a:off x="4285500" y="2832875"/>
            <a:ext cx="3657300" cy="644700"/>
          </a:xfrm>
          <a:prstGeom prst="rect">
            <a:avLst/>
          </a:prstGeom>
          <a:noFill/>
          <a:ln>
            <a:noFill/>
          </a:ln>
          <a:effectLst>
            <a:outerShdw blurRad="57150" rotWithShape="0" algn="bl" dir="5400000" dist="19050">
              <a:srgbClr val="76A5AF">
                <a:alpha val="87843"/>
              </a:srgbClr>
            </a:outerShdw>
          </a:effectLst>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b="1" sz="60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26" name="Google Shape;26;p5"/>
          <p:cNvSpPr txBox="1"/>
          <p:nvPr>
            <p:ph idx="1" type="subTitle"/>
          </p:nvPr>
        </p:nvSpPr>
        <p:spPr>
          <a:xfrm>
            <a:off x="4144050" y="3549850"/>
            <a:ext cx="394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6"/>
          <p:cNvSpPr txBox="1"/>
          <p:nvPr>
            <p:ph type="ctrTitle"/>
          </p:nvPr>
        </p:nvSpPr>
        <p:spPr>
          <a:xfrm>
            <a:off x="1850525" y="1157925"/>
            <a:ext cx="5442900" cy="260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3000"/>
              <a:buNone/>
              <a:defRPr b="1" sz="3000">
                <a:solidFill>
                  <a:schemeClr val="lt1"/>
                </a:solidFill>
              </a:defRPr>
            </a:lvl1pPr>
            <a:lvl2pPr lvl="1" algn="ctr">
              <a:lnSpc>
                <a:spcPct val="100000"/>
              </a:lnSpc>
              <a:spcBef>
                <a:spcPts val="0"/>
              </a:spcBef>
              <a:spcAft>
                <a:spcPts val="0"/>
              </a:spcAft>
              <a:buClr>
                <a:schemeClr val="lt1"/>
              </a:buClr>
              <a:buSzPts val="3000"/>
              <a:buNone/>
              <a:defRPr b="1" sz="3000">
                <a:solidFill>
                  <a:schemeClr val="lt1"/>
                </a:solidFill>
              </a:defRPr>
            </a:lvl2pPr>
            <a:lvl3pPr lvl="2" algn="ctr">
              <a:lnSpc>
                <a:spcPct val="100000"/>
              </a:lnSpc>
              <a:spcBef>
                <a:spcPts val="0"/>
              </a:spcBef>
              <a:spcAft>
                <a:spcPts val="0"/>
              </a:spcAft>
              <a:buClr>
                <a:schemeClr val="lt1"/>
              </a:buClr>
              <a:buSzPts val="3000"/>
              <a:buNone/>
              <a:defRPr b="1" sz="3000">
                <a:solidFill>
                  <a:schemeClr val="lt1"/>
                </a:solidFill>
              </a:defRPr>
            </a:lvl3pPr>
            <a:lvl4pPr lvl="3" algn="ctr">
              <a:lnSpc>
                <a:spcPct val="100000"/>
              </a:lnSpc>
              <a:spcBef>
                <a:spcPts val="0"/>
              </a:spcBef>
              <a:spcAft>
                <a:spcPts val="0"/>
              </a:spcAft>
              <a:buClr>
                <a:schemeClr val="lt1"/>
              </a:buClr>
              <a:buSzPts val="3000"/>
              <a:buNone/>
              <a:defRPr b="1" sz="3000">
                <a:solidFill>
                  <a:schemeClr val="lt1"/>
                </a:solidFill>
              </a:defRPr>
            </a:lvl4pPr>
            <a:lvl5pPr lvl="4" algn="ctr">
              <a:lnSpc>
                <a:spcPct val="100000"/>
              </a:lnSpc>
              <a:spcBef>
                <a:spcPts val="0"/>
              </a:spcBef>
              <a:spcAft>
                <a:spcPts val="0"/>
              </a:spcAft>
              <a:buClr>
                <a:schemeClr val="lt1"/>
              </a:buClr>
              <a:buSzPts val="3000"/>
              <a:buNone/>
              <a:defRPr b="1" sz="3000">
                <a:solidFill>
                  <a:schemeClr val="lt1"/>
                </a:solidFill>
              </a:defRPr>
            </a:lvl5pPr>
            <a:lvl6pPr lvl="5" algn="ctr">
              <a:lnSpc>
                <a:spcPct val="100000"/>
              </a:lnSpc>
              <a:spcBef>
                <a:spcPts val="0"/>
              </a:spcBef>
              <a:spcAft>
                <a:spcPts val="0"/>
              </a:spcAft>
              <a:buClr>
                <a:schemeClr val="lt1"/>
              </a:buClr>
              <a:buSzPts val="3000"/>
              <a:buNone/>
              <a:defRPr b="1" sz="3000">
                <a:solidFill>
                  <a:schemeClr val="lt1"/>
                </a:solidFill>
              </a:defRPr>
            </a:lvl6pPr>
            <a:lvl7pPr lvl="6" algn="ctr">
              <a:lnSpc>
                <a:spcPct val="100000"/>
              </a:lnSpc>
              <a:spcBef>
                <a:spcPts val="0"/>
              </a:spcBef>
              <a:spcAft>
                <a:spcPts val="0"/>
              </a:spcAft>
              <a:buClr>
                <a:schemeClr val="lt1"/>
              </a:buClr>
              <a:buSzPts val="3000"/>
              <a:buNone/>
              <a:defRPr b="1" sz="3000">
                <a:solidFill>
                  <a:schemeClr val="lt1"/>
                </a:solidFill>
              </a:defRPr>
            </a:lvl7pPr>
            <a:lvl8pPr lvl="7" algn="ctr">
              <a:lnSpc>
                <a:spcPct val="100000"/>
              </a:lnSpc>
              <a:spcBef>
                <a:spcPts val="0"/>
              </a:spcBef>
              <a:spcAft>
                <a:spcPts val="0"/>
              </a:spcAft>
              <a:buClr>
                <a:schemeClr val="lt1"/>
              </a:buClr>
              <a:buSzPts val="3000"/>
              <a:buNone/>
              <a:defRPr b="1" sz="3000">
                <a:solidFill>
                  <a:schemeClr val="lt1"/>
                </a:solidFill>
              </a:defRPr>
            </a:lvl8pPr>
            <a:lvl9pPr lvl="8" algn="ctr">
              <a:lnSpc>
                <a:spcPct val="100000"/>
              </a:lnSpc>
              <a:spcBef>
                <a:spcPts val="0"/>
              </a:spcBef>
              <a:spcAft>
                <a:spcPts val="0"/>
              </a:spcAft>
              <a:buClr>
                <a:schemeClr val="lt1"/>
              </a:buClr>
              <a:buSzPts val="3000"/>
              <a:buNone/>
              <a:defRPr b="1" sz="3000">
                <a:solidFill>
                  <a:schemeClr val="lt1"/>
                </a:solidFill>
              </a:defRPr>
            </a:lvl9pPr>
          </a:lstStyle>
          <a:p/>
        </p:txBody>
      </p:sp>
      <p:sp>
        <p:nvSpPr>
          <p:cNvPr id="29" name="Google Shape;29;p6"/>
          <p:cNvSpPr txBox="1"/>
          <p:nvPr>
            <p:ph idx="1" type="subTitle"/>
          </p:nvPr>
        </p:nvSpPr>
        <p:spPr>
          <a:xfrm>
            <a:off x="2481900" y="3945600"/>
            <a:ext cx="41802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7"/>
          <p:cNvSpPr txBox="1"/>
          <p:nvPr>
            <p:ph type="title"/>
          </p:nvPr>
        </p:nvSpPr>
        <p:spPr>
          <a:xfrm>
            <a:off x="3762670" y="3177750"/>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2" name="Google Shape;32;p7"/>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9803"/>
              </a:schemeClr>
            </a:outerShdw>
          </a:effectLst>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p:txBody>
      </p:sp>
      <p:sp>
        <p:nvSpPr>
          <p:cNvPr id="33" name="Google Shape;33;p7"/>
          <p:cNvSpPr txBox="1"/>
          <p:nvPr>
            <p:ph idx="1" type="subTitle"/>
          </p:nvPr>
        </p:nvSpPr>
        <p:spPr>
          <a:xfrm>
            <a:off x="3762670" y="3720650"/>
            <a:ext cx="3068700" cy="4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6" name="Google Shape;36;p8"/>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9"/>
          <p:cNvSpPr txBox="1"/>
          <p:nvPr>
            <p:ph type="title"/>
          </p:nvPr>
        </p:nvSpPr>
        <p:spPr>
          <a:xfrm>
            <a:off x="1937338"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39" name="Google Shape;39;p9"/>
          <p:cNvSpPr txBox="1"/>
          <p:nvPr>
            <p:ph idx="1" type="subTitle"/>
          </p:nvPr>
        </p:nvSpPr>
        <p:spPr>
          <a:xfrm>
            <a:off x="1937338"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0" name="Google Shape;40;p9"/>
          <p:cNvSpPr txBox="1"/>
          <p:nvPr>
            <p:ph idx="2" type="title"/>
          </p:nvPr>
        </p:nvSpPr>
        <p:spPr>
          <a:xfrm>
            <a:off x="4816563"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1" name="Google Shape;41;p9"/>
          <p:cNvSpPr txBox="1"/>
          <p:nvPr>
            <p:ph idx="3" type="subTitle"/>
          </p:nvPr>
        </p:nvSpPr>
        <p:spPr>
          <a:xfrm>
            <a:off x="4816563"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2" name="Google Shape;42;p9"/>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ph type="title"/>
          </p:nvPr>
        </p:nvSpPr>
        <p:spPr>
          <a:xfrm>
            <a:off x="353849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5" name="Google Shape;45;p10"/>
          <p:cNvSpPr txBox="1"/>
          <p:nvPr>
            <p:ph idx="1" type="subTitle"/>
          </p:nvPr>
        </p:nvSpPr>
        <p:spPr>
          <a:xfrm>
            <a:off x="353849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6" name="Google Shape;46;p10"/>
          <p:cNvSpPr txBox="1"/>
          <p:nvPr>
            <p:ph idx="2" type="title"/>
          </p:nvPr>
        </p:nvSpPr>
        <p:spPr>
          <a:xfrm>
            <a:off x="6028553"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47" name="Google Shape;47;p10"/>
          <p:cNvSpPr txBox="1"/>
          <p:nvPr>
            <p:ph idx="3" type="subTitle"/>
          </p:nvPr>
        </p:nvSpPr>
        <p:spPr>
          <a:xfrm>
            <a:off x="6028553"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48" name="Google Shape;48;p10"/>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9" name="Google Shape;49;p10"/>
          <p:cNvSpPr txBox="1"/>
          <p:nvPr>
            <p:ph idx="5" type="title"/>
          </p:nvPr>
        </p:nvSpPr>
        <p:spPr>
          <a:xfrm>
            <a:off x="104844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50" name="Google Shape;50;p10"/>
          <p:cNvSpPr txBox="1"/>
          <p:nvPr>
            <p:ph idx="6" type="subTitle"/>
          </p:nvPr>
        </p:nvSpPr>
        <p:spPr>
          <a:xfrm>
            <a:off x="104844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00000"/>
              </a:lnSpc>
              <a:spcBef>
                <a:spcPts val="1600"/>
              </a:spcBef>
              <a:spcAft>
                <a:spcPts val="16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43.png"/><Relationship Id="rId5"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42.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52.png"/><Relationship Id="rId5"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49.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4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47.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0.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7"/>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 Introduction to MongoDB</a:t>
            </a:r>
            <a:endParaRPr/>
          </a:p>
        </p:txBody>
      </p:sp>
      <p:sp>
        <p:nvSpPr>
          <p:cNvPr id="162" name="Google Shape;162;p37"/>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Noah Constable, Biruk Mengistu, and Kyle Day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6"/>
          <p:cNvSpPr txBox="1"/>
          <p:nvPr>
            <p:ph type="title"/>
          </p:nvPr>
        </p:nvSpPr>
        <p:spPr>
          <a:xfrm>
            <a:off x="891325" y="29167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 of the MongoDB Architecture</a:t>
            </a:r>
            <a:endParaRPr/>
          </a:p>
        </p:txBody>
      </p:sp>
      <p:sp>
        <p:nvSpPr>
          <p:cNvPr id="221" name="Google Shape;221;p46"/>
          <p:cNvSpPr txBox="1"/>
          <p:nvPr>
            <p:ph idx="1" type="body"/>
          </p:nvPr>
        </p:nvSpPr>
        <p:spPr>
          <a:xfrm>
            <a:off x="861800" y="1433050"/>
            <a:ext cx="3862800" cy="3144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Primary Nodes (mongos)</a:t>
            </a:r>
            <a:endParaRPr b="1"/>
          </a:p>
          <a:p>
            <a:pPr indent="-317500" lvl="1" marL="914400" rtl="0" algn="l">
              <a:spcBef>
                <a:spcPts val="0"/>
              </a:spcBef>
              <a:spcAft>
                <a:spcPts val="0"/>
              </a:spcAft>
              <a:buSzPts val="1400"/>
              <a:buChar char="○"/>
            </a:pPr>
            <a:r>
              <a:rPr lang="en"/>
              <a:t>Act as a query router</a:t>
            </a:r>
            <a:endParaRPr/>
          </a:p>
          <a:p>
            <a:pPr indent="-317500" lvl="1" marL="914400" rtl="0" algn="l">
              <a:spcBef>
                <a:spcPts val="0"/>
              </a:spcBef>
              <a:spcAft>
                <a:spcPts val="0"/>
              </a:spcAft>
              <a:buSzPts val="1400"/>
              <a:buChar char="○"/>
            </a:pPr>
            <a:r>
              <a:rPr lang="en"/>
              <a:t>Handle load balancing</a:t>
            </a:r>
            <a:endParaRPr/>
          </a:p>
          <a:p>
            <a:pPr indent="-317500" lvl="1" marL="914400" rtl="0" algn="l">
              <a:spcBef>
                <a:spcPts val="0"/>
              </a:spcBef>
              <a:spcAft>
                <a:spcPts val="0"/>
              </a:spcAft>
              <a:buSzPts val="1400"/>
              <a:buChar char="○"/>
            </a:pPr>
            <a:r>
              <a:rPr lang="en"/>
              <a:t>Route client requests to the appropriate shard based on the </a:t>
            </a:r>
            <a:r>
              <a:rPr b="1" lang="en"/>
              <a:t>shard key</a:t>
            </a:r>
            <a:endParaRPr b="1"/>
          </a:p>
          <a:p>
            <a:pPr indent="-317500" lvl="1" marL="914400" rtl="0" algn="l">
              <a:spcBef>
                <a:spcPts val="0"/>
              </a:spcBef>
              <a:spcAft>
                <a:spcPts val="0"/>
              </a:spcAft>
              <a:buSzPts val="1400"/>
              <a:buChar char="○"/>
            </a:pPr>
            <a:r>
              <a:rPr lang="en"/>
              <a:t>Ensures high availability and fault tolerance</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222" name="Google Shape;222;p46"/>
          <p:cNvPicPr preferRelativeResize="0"/>
          <p:nvPr/>
        </p:nvPicPr>
        <p:blipFill>
          <a:blip r:embed="rId3">
            <a:alphaModFix/>
          </a:blip>
          <a:stretch>
            <a:fillRect/>
          </a:stretch>
        </p:blipFill>
        <p:spPr>
          <a:xfrm>
            <a:off x="4878071" y="1132225"/>
            <a:ext cx="4016075" cy="2592250"/>
          </a:xfrm>
          <a:prstGeom prst="rect">
            <a:avLst/>
          </a:prstGeom>
          <a:noFill/>
          <a:ln>
            <a:noFill/>
          </a:ln>
        </p:spPr>
      </p:pic>
      <p:sp>
        <p:nvSpPr>
          <p:cNvPr id="223" name="Google Shape;223;p46"/>
          <p:cNvSpPr/>
          <p:nvPr/>
        </p:nvSpPr>
        <p:spPr>
          <a:xfrm>
            <a:off x="5698325" y="1266300"/>
            <a:ext cx="2865600" cy="228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7"/>
          <p:cNvSpPr txBox="1"/>
          <p:nvPr>
            <p:ph type="title"/>
          </p:nvPr>
        </p:nvSpPr>
        <p:spPr>
          <a:xfrm>
            <a:off x="891325" y="29167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 of the MongoDB Architecture</a:t>
            </a:r>
            <a:endParaRPr/>
          </a:p>
        </p:txBody>
      </p:sp>
      <p:sp>
        <p:nvSpPr>
          <p:cNvPr id="229" name="Google Shape;229;p47"/>
          <p:cNvSpPr txBox="1"/>
          <p:nvPr>
            <p:ph idx="1" type="body"/>
          </p:nvPr>
        </p:nvSpPr>
        <p:spPr>
          <a:xfrm>
            <a:off x="861800" y="1433050"/>
            <a:ext cx="3862800" cy="3144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Sharding</a:t>
            </a:r>
            <a:endParaRPr b="1"/>
          </a:p>
          <a:p>
            <a:pPr indent="-317500" lvl="1" marL="914400" rtl="0" algn="l">
              <a:spcBef>
                <a:spcPts val="0"/>
              </a:spcBef>
              <a:spcAft>
                <a:spcPts val="0"/>
              </a:spcAft>
              <a:buSzPts val="1400"/>
              <a:buChar char="○"/>
            </a:pPr>
            <a:r>
              <a:rPr lang="en"/>
              <a:t>Technique used to horizontally partition data across multiple servers or nodes</a:t>
            </a:r>
            <a:endParaRPr/>
          </a:p>
          <a:p>
            <a:pPr indent="-317500" lvl="1" marL="914400" rtl="0" algn="l">
              <a:spcBef>
                <a:spcPts val="0"/>
              </a:spcBef>
              <a:spcAft>
                <a:spcPts val="0"/>
              </a:spcAft>
              <a:buSzPts val="1400"/>
              <a:buChar char="○"/>
            </a:pPr>
            <a:r>
              <a:rPr lang="en"/>
              <a:t>Data is divided into smaller, more manageable chunks called shards</a:t>
            </a:r>
            <a:endParaRPr/>
          </a:p>
          <a:p>
            <a:pPr indent="-317500" lvl="1" marL="914400" rtl="0" algn="l">
              <a:spcBef>
                <a:spcPts val="0"/>
              </a:spcBef>
              <a:spcAft>
                <a:spcPts val="0"/>
              </a:spcAft>
              <a:buSzPts val="1400"/>
              <a:buChar char="○"/>
            </a:pPr>
            <a:r>
              <a:rPr lang="en"/>
              <a:t>Sharding allows for distributing data and workload across multiple nodes, providing better scalability and performance</a:t>
            </a:r>
            <a:endParaRPr/>
          </a:p>
          <a:p>
            <a:pPr indent="0" lvl="0" marL="914400" rtl="0" algn="l">
              <a:spcBef>
                <a:spcPts val="0"/>
              </a:spcBef>
              <a:spcAft>
                <a:spcPts val="0"/>
              </a:spcAft>
              <a:buNone/>
            </a:pPr>
            <a:r>
              <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230" name="Google Shape;230;p47"/>
          <p:cNvPicPr preferRelativeResize="0"/>
          <p:nvPr/>
        </p:nvPicPr>
        <p:blipFill>
          <a:blip r:embed="rId3">
            <a:alphaModFix/>
          </a:blip>
          <a:stretch>
            <a:fillRect/>
          </a:stretch>
        </p:blipFill>
        <p:spPr>
          <a:xfrm>
            <a:off x="6021075" y="1657923"/>
            <a:ext cx="1846078" cy="235887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8"/>
          <p:cNvSpPr txBox="1"/>
          <p:nvPr>
            <p:ph type="title"/>
          </p:nvPr>
        </p:nvSpPr>
        <p:spPr>
          <a:xfrm>
            <a:off x="891325" y="29167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 of the MongoDB Architecture</a:t>
            </a:r>
            <a:endParaRPr/>
          </a:p>
        </p:txBody>
      </p:sp>
      <p:sp>
        <p:nvSpPr>
          <p:cNvPr id="236" name="Google Shape;236;p48"/>
          <p:cNvSpPr txBox="1"/>
          <p:nvPr>
            <p:ph idx="1" type="body"/>
          </p:nvPr>
        </p:nvSpPr>
        <p:spPr>
          <a:xfrm>
            <a:off x="861800" y="1433050"/>
            <a:ext cx="3862800" cy="3144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Secondary</a:t>
            </a:r>
            <a:r>
              <a:rPr b="1" lang="en"/>
              <a:t> Nodes</a:t>
            </a:r>
            <a:endParaRPr b="1"/>
          </a:p>
          <a:p>
            <a:pPr indent="-317500" lvl="1" marL="914400" rtl="0" algn="l">
              <a:spcBef>
                <a:spcPts val="0"/>
              </a:spcBef>
              <a:spcAft>
                <a:spcPts val="0"/>
              </a:spcAft>
              <a:buSzPts val="1400"/>
              <a:buChar char="○"/>
            </a:pPr>
            <a:r>
              <a:rPr lang="en"/>
              <a:t>Used for redundancy and high availability</a:t>
            </a:r>
            <a:endParaRPr/>
          </a:p>
          <a:p>
            <a:pPr indent="-317500" lvl="1" marL="914400" rtl="0" algn="l">
              <a:spcBef>
                <a:spcPts val="0"/>
              </a:spcBef>
              <a:spcAft>
                <a:spcPts val="0"/>
              </a:spcAft>
              <a:buSzPts val="1400"/>
              <a:buChar char="○"/>
            </a:pPr>
            <a:r>
              <a:rPr lang="en"/>
              <a:t>Replicate data from primary nodes</a:t>
            </a:r>
            <a:endParaRPr/>
          </a:p>
          <a:p>
            <a:pPr indent="-317500" lvl="1" marL="914400" rtl="0" algn="l">
              <a:spcBef>
                <a:spcPts val="0"/>
              </a:spcBef>
              <a:spcAft>
                <a:spcPts val="0"/>
              </a:spcAft>
              <a:buSzPts val="1400"/>
              <a:buChar char="○"/>
            </a:pPr>
            <a:r>
              <a:rPr lang="en"/>
              <a:t>Provide read access to clients</a:t>
            </a:r>
            <a:endParaRPr/>
          </a:p>
          <a:p>
            <a:pPr indent="-317500" lvl="1" marL="914400" rtl="0" algn="l">
              <a:spcBef>
                <a:spcPts val="0"/>
              </a:spcBef>
              <a:spcAft>
                <a:spcPts val="0"/>
              </a:spcAft>
              <a:buSzPts val="1400"/>
              <a:buChar char="○"/>
            </a:pPr>
            <a:r>
              <a:rPr lang="en"/>
              <a:t>Can be promoted to primary in the event of a primary node failure</a:t>
            </a:r>
            <a:endParaRPr/>
          </a:p>
          <a:p>
            <a:pPr indent="0" lvl="0" marL="914400" rtl="0" algn="l">
              <a:spcBef>
                <a:spcPts val="0"/>
              </a:spcBef>
              <a:spcAft>
                <a:spcPts val="0"/>
              </a:spcAft>
              <a:buNone/>
            </a:pPr>
            <a:r>
              <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9"/>
          <p:cNvSpPr txBox="1"/>
          <p:nvPr>
            <p:ph type="title"/>
          </p:nvPr>
        </p:nvSpPr>
        <p:spPr>
          <a:xfrm>
            <a:off x="891325" y="29167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 of the MongoDB Architecture</a:t>
            </a:r>
            <a:endParaRPr/>
          </a:p>
        </p:txBody>
      </p:sp>
      <p:sp>
        <p:nvSpPr>
          <p:cNvPr id="242" name="Google Shape;242;p49"/>
          <p:cNvSpPr txBox="1"/>
          <p:nvPr>
            <p:ph idx="1" type="body"/>
          </p:nvPr>
        </p:nvSpPr>
        <p:spPr>
          <a:xfrm>
            <a:off x="861800" y="1433050"/>
            <a:ext cx="3862800" cy="3144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Config Server</a:t>
            </a:r>
            <a:endParaRPr b="1"/>
          </a:p>
          <a:p>
            <a:pPr indent="-317500" lvl="1" marL="914400" rtl="0" algn="l">
              <a:spcBef>
                <a:spcPts val="0"/>
              </a:spcBef>
              <a:spcAft>
                <a:spcPts val="0"/>
              </a:spcAft>
              <a:buSzPts val="1400"/>
              <a:buChar char="○"/>
            </a:pPr>
            <a:r>
              <a:rPr lang="en"/>
              <a:t>Stores metadata and configuration information for the entire cluster</a:t>
            </a:r>
            <a:endParaRPr/>
          </a:p>
          <a:p>
            <a:pPr indent="-317500" lvl="1" marL="914400" rtl="0" algn="l">
              <a:spcBef>
                <a:spcPts val="0"/>
              </a:spcBef>
              <a:spcAft>
                <a:spcPts val="0"/>
              </a:spcAft>
              <a:buSzPts val="1400"/>
              <a:buChar char="○"/>
            </a:pPr>
            <a:r>
              <a:rPr lang="en"/>
              <a:t>Keeps track of the cluster topology, shard key ranges, and other configuration details</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243" name="Google Shape;243;p49"/>
          <p:cNvPicPr preferRelativeResize="0"/>
          <p:nvPr/>
        </p:nvPicPr>
        <p:blipFill>
          <a:blip r:embed="rId3">
            <a:alphaModFix/>
          </a:blip>
          <a:stretch>
            <a:fillRect/>
          </a:stretch>
        </p:blipFill>
        <p:spPr>
          <a:xfrm>
            <a:off x="4878071" y="1132225"/>
            <a:ext cx="4016075" cy="2592250"/>
          </a:xfrm>
          <a:prstGeom prst="rect">
            <a:avLst/>
          </a:prstGeom>
          <a:noFill/>
          <a:ln>
            <a:noFill/>
          </a:ln>
        </p:spPr>
      </p:pic>
      <p:sp>
        <p:nvSpPr>
          <p:cNvPr id="244" name="Google Shape;244;p49"/>
          <p:cNvSpPr/>
          <p:nvPr/>
        </p:nvSpPr>
        <p:spPr>
          <a:xfrm>
            <a:off x="4980325" y="1433050"/>
            <a:ext cx="776700" cy="538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50"/>
          <p:cNvSpPr txBox="1"/>
          <p:nvPr>
            <p:ph type="title"/>
          </p:nvPr>
        </p:nvSpPr>
        <p:spPr>
          <a:xfrm>
            <a:off x="891325" y="29167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 of the MongoDB Architecture</a:t>
            </a:r>
            <a:endParaRPr/>
          </a:p>
        </p:txBody>
      </p:sp>
      <p:sp>
        <p:nvSpPr>
          <p:cNvPr id="250" name="Google Shape;250;p50"/>
          <p:cNvSpPr txBox="1"/>
          <p:nvPr>
            <p:ph idx="1" type="body"/>
          </p:nvPr>
        </p:nvSpPr>
        <p:spPr>
          <a:xfrm>
            <a:off x="861800" y="1433050"/>
            <a:ext cx="3862800" cy="3144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Analytic Nodes</a:t>
            </a:r>
            <a:endParaRPr b="1"/>
          </a:p>
          <a:p>
            <a:pPr indent="-317500" lvl="1" marL="914400" rtl="0" algn="l">
              <a:spcBef>
                <a:spcPts val="0"/>
              </a:spcBef>
              <a:spcAft>
                <a:spcPts val="0"/>
              </a:spcAft>
              <a:buSzPts val="1400"/>
              <a:buChar char="○"/>
            </a:pPr>
            <a:r>
              <a:rPr lang="en"/>
              <a:t>Stores metadata and configuration information for the entire cluster</a:t>
            </a:r>
            <a:endParaRPr/>
          </a:p>
          <a:p>
            <a:pPr indent="-317500" lvl="1" marL="914400" rtl="0" algn="l">
              <a:spcBef>
                <a:spcPts val="0"/>
              </a:spcBef>
              <a:spcAft>
                <a:spcPts val="0"/>
              </a:spcAft>
              <a:buSzPts val="1400"/>
              <a:buChar char="○"/>
            </a:pPr>
            <a:r>
              <a:rPr lang="en"/>
              <a:t>Keeps track of the cluster topology, shard key ranges, and other configuration details</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251" name="Google Shape;251;p50"/>
          <p:cNvPicPr preferRelativeResize="0"/>
          <p:nvPr/>
        </p:nvPicPr>
        <p:blipFill>
          <a:blip r:embed="rId3">
            <a:alphaModFix/>
          </a:blip>
          <a:stretch>
            <a:fillRect/>
          </a:stretch>
        </p:blipFill>
        <p:spPr>
          <a:xfrm>
            <a:off x="4878071" y="1132225"/>
            <a:ext cx="4016075" cy="2592250"/>
          </a:xfrm>
          <a:prstGeom prst="rect">
            <a:avLst/>
          </a:prstGeom>
          <a:noFill/>
          <a:ln>
            <a:noFill/>
          </a:ln>
        </p:spPr>
      </p:pic>
      <p:sp>
        <p:nvSpPr>
          <p:cNvPr id="252" name="Google Shape;252;p50"/>
          <p:cNvSpPr/>
          <p:nvPr/>
        </p:nvSpPr>
        <p:spPr>
          <a:xfrm>
            <a:off x="5659150" y="2650075"/>
            <a:ext cx="2904600" cy="470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5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CRUD Guide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5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CRUD Overview</a:t>
            </a:r>
            <a:endParaRPr/>
          </a:p>
        </p:txBody>
      </p:sp>
      <p:pic>
        <p:nvPicPr>
          <p:cNvPr id="263" name="Google Shape;263;p52"/>
          <p:cNvPicPr preferRelativeResize="0"/>
          <p:nvPr/>
        </p:nvPicPr>
        <p:blipFill>
          <a:blip r:embed="rId3">
            <a:alphaModFix/>
          </a:blip>
          <a:stretch>
            <a:fillRect/>
          </a:stretch>
        </p:blipFill>
        <p:spPr>
          <a:xfrm>
            <a:off x="759225" y="1046625"/>
            <a:ext cx="7625550" cy="3812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5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CRUD Overview</a:t>
            </a:r>
            <a:endParaRPr/>
          </a:p>
        </p:txBody>
      </p:sp>
      <p:sp>
        <p:nvSpPr>
          <p:cNvPr id="269" name="Google Shape;269;p53"/>
          <p:cNvSpPr txBox="1"/>
          <p:nvPr>
            <p:ph idx="1" type="body"/>
          </p:nvPr>
        </p:nvSpPr>
        <p:spPr>
          <a:xfrm>
            <a:off x="938500" y="1083625"/>
            <a:ext cx="3633600" cy="2145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CRUD operations can be performed in</a:t>
            </a:r>
            <a:r>
              <a:rPr lang="en"/>
              <a:t>:</a:t>
            </a:r>
            <a:endParaRPr/>
          </a:p>
          <a:p>
            <a:pPr indent="-317500" lvl="1" marL="914400" rtl="0" algn="l">
              <a:spcBef>
                <a:spcPts val="0"/>
              </a:spcBef>
              <a:spcAft>
                <a:spcPts val="0"/>
              </a:spcAft>
              <a:buSzPts val="1400"/>
              <a:buChar char="○"/>
            </a:pPr>
            <a:r>
              <a:rPr lang="en"/>
              <a:t>MongoDB Compass (GUI)</a:t>
            </a:r>
            <a:endParaRPr/>
          </a:p>
          <a:p>
            <a:pPr indent="-317500" lvl="1" marL="914400" rtl="0" algn="l">
              <a:spcBef>
                <a:spcPts val="0"/>
              </a:spcBef>
              <a:spcAft>
                <a:spcPts val="0"/>
              </a:spcAft>
              <a:buSzPts val="1400"/>
              <a:buChar char="○"/>
            </a:pPr>
            <a:r>
              <a:rPr lang="en"/>
              <a:t>MongoShell or Atlas (CLI)</a:t>
            </a:r>
            <a:endParaRPr/>
          </a:p>
          <a:p>
            <a:pPr indent="-317500" lvl="1" marL="914400" rtl="0" algn="l">
              <a:spcBef>
                <a:spcPts val="0"/>
              </a:spcBef>
              <a:spcAft>
                <a:spcPts val="0"/>
              </a:spcAft>
              <a:buSzPts val="1400"/>
              <a:buChar char="○"/>
            </a:pPr>
            <a:r>
              <a:rPr lang="en"/>
              <a:t>Several IDEs (e.g., VSCode via the MongoDB extension)</a:t>
            </a:r>
            <a:endParaRPr/>
          </a:p>
        </p:txBody>
      </p:sp>
      <p:pic>
        <p:nvPicPr>
          <p:cNvPr id="270" name="Google Shape;270;p53"/>
          <p:cNvPicPr preferRelativeResize="0"/>
          <p:nvPr/>
        </p:nvPicPr>
        <p:blipFill>
          <a:blip r:embed="rId3">
            <a:alphaModFix/>
          </a:blip>
          <a:stretch>
            <a:fillRect/>
          </a:stretch>
        </p:blipFill>
        <p:spPr>
          <a:xfrm>
            <a:off x="4572100" y="3577225"/>
            <a:ext cx="4386699" cy="1386850"/>
          </a:xfrm>
          <a:prstGeom prst="rect">
            <a:avLst/>
          </a:prstGeom>
          <a:noFill/>
          <a:ln cap="flat" cmpd="sng" w="28575">
            <a:solidFill>
              <a:schemeClr val="dk2"/>
            </a:solidFill>
            <a:prstDash val="solid"/>
            <a:round/>
            <a:headEnd len="sm" w="sm" type="none"/>
            <a:tailEnd len="sm" w="sm" type="none"/>
          </a:ln>
        </p:spPr>
      </p:pic>
      <p:pic>
        <p:nvPicPr>
          <p:cNvPr id="271" name="Google Shape;271;p53"/>
          <p:cNvPicPr preferRelativeResize="0"/>
          <p:nvPr/>
        </p:nvPicPr>
        <p:blipFill>
          <a:blip r:embed="rId4">
            <a:alphaModFix/>
          </a:blip>
          <a:stretch>
            <a:fillRect/>
          </a:stretch>
        </p:blipFill>
        <p:spPr>
          <a:xfrm>
            <a:off x="221219" y="2571750"/>
            <a:ext cx="4128256" cy="2426825"/>
          </a:xfrm>
          <a:prstGeom prst="rect">
            <a:avLst/>
          </a:prstGeom>
          <a:noFill/>
          <a:ln>
            <a:noFill/>
          </a:ln>
        </p:spPr>
      </p:pic>
      <p:pic>
        <p:nvPicPr>
          <p:cNvPr id="272" name="Google Shape;272;p53"/>
          <p:cNvPicPr preferRelativeResize="0"/>
          <p:nvPr/>
        </p:nvPicPr>
        <p:blipFill>
          <a:blip r:embed="rId5">
            <a:alphaModFix/>
          </a:blip>
          <a:stretch>
            <a:fillRect/>
          </a:stretch>
        </p:blipFill>
        <p:spPr>
          <a:xfrm>
            <a:off x="4750650" y="703225"/>
            <a:ext cx="4208150" cy="2675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54"/>
          <p:cNvSpPr txBox="1"/>
          <p:nvPr>
            <p:ph type="title"/>
          </p:nvPr>
        </p:nvSpPr>
        <p:spPr>
          <a:xfrm>
            <a:off x="660300" y="377750"/>
            <a:ext cx="7823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Rules for </a:t>
            </a:r>
            <a:r>
              <a:rPr lang="en"/>
              <a:t>Creating Databases and Collections</a:t>
            </a:r>
            <a:endParaRPr/>
          </a:p>
        </p:txBody>
      </p:sp>
      <p:sp>
        <p:nvSpPr>
          <p:cNvPr id="278" name="Google Shape;278;p54"/>
          <p:cNvSpPr txBox="1"/>
          <p:nvPr>
            <p:ph idx="1" type="body"/>
          </p:nvPr>
        </p:nvSpPr>
        <p:spPr>
          <a:xfrm>
            <a:off x="938500" y="1083625"/>
            <a:ext cx="7030800" cy="2145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All databases require at least one collection</a:t>
            </a:r>
            <a:endParaRPr b="1"/>
          </a:p>
          <a:p>
            <a:pPr indent="-317500" lvl="0" marL="457200" rtl="0" algn="l">
              <a:spcBef>
                <a:spcPts val="0"/>
              </a:spcBef>
              <a:spcAft>
                <a:spcPts val="0"/>
              </a:spcAft>
              <a:buSzPts val="1400"/>
              <a:buChar char="●"/>
            </a:pPr>
            <a:r>
              <a:rPr lang="en"/>
              <a:t>Collections have mutually exclusive types:</a:t>
            </a:r>
            <a:endParaRPr/>
          </a:p>
          <a:p>
            <a:pPr indent="-317500" lvl="1" marL="914400" rtl="0" algn="l">
              <a:spcBef>
                <a:spcPts val="0"/>
              </a:spcBef>
              <a:spcAft>
                <a:spcPts val="0"/>
              </a:spcAft>
              <a:buSzPts val="1400"/>
              <a:buChar char="○"/>
            </a:pPr>
            <a:r>
              <a:rPr i="1" lang="en"/>
              <a:t>Time-series collections</a:t>
            </a:r>
            <a:r>
              <a:rPr lang="en"/>
              <a:t> allow for sorting via time</a:t>
            </a:r>
            <a:endParaRPr/>
          </a:p>
          <a:p>
            <a:pPr indent="-317500" lvl="1" marL="914400" rtl="0" algn="l">
              <a:spcBef>
                <a:spcPts val="0"/>
              </a:spcBef>
              <a:spcAft>
                <a:spcPts val="0"/>
              </a:spcAft>
              <a:buSzPts val="1400"/>
              <a:buChar char="○"/>
            </a:pPr>
            <a:r>
              <a:rPr i="1" lang="en"/>
              <a:t>Capped collections</a:t>
            </a:r>
            <a:r>
              <a:rPr lang="en"/>
              <a:t> limit the collection’s size</a:t>
            </a:r>
            <a:endParaRPr i="1"/>
          </a:p>
          <a:p>
            <a:pPr indent="-317500" lvl="1" marL="914400" rtl="0" algn="l">
              <a:spcBef>
                <a:spcPts val="0"/>
              </a:spcBef>
              <a:spcAft>
                <a:spcPts val="0"/>
              </a:spcAft>
              <a:buSzPts val="1400"/>
              <a:buChar char="○"/>
            </a:pPr>
            <a:r>
              <a:rPr i="1" lang="en"/>
              <a:t>Clustered collections</a:t>
            </a:r>
            <a:r>
              <a:rPr lang="en"/>
              <a:t> are used for optimizing performance</a:t>
            </a:r>
            <a:endParaRPr/>
          </a:p>
          <a:p>
            <a:pPr indent="-317500" lvl="0" marL="457200" rtl="0" algn="l">
              <a:spcBef>
                <a:spcPts val="0"/>
              </a:spcBef>
              <a:spcAft>
                <a:spcPts val="0"/>
              </a:spcAft>
              <a:buSzPts val="1400"/>
              <a:buChar char="●"/>
            </a:pPr>
            <a:r>
              <a:rPr lang="en"/>
              <a:t>String rules (e.g., locale, alternate, backwards, etc.) can be enforced through </a:t>
            </a:r>
            <a:r>
              <a:rPr i="1" lang="en"/>
              <a:t>custom collation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5"/>
          <p:cNvSpPr txBox="1"/>
          <p:nvPr>
            <p:ph type="title"/>
          </p:nvPr>
        </p:nvSpPr>
        <p:spPr>
          <a:xfrm>
            <a:off x="724125" y="368825"/>
            <a:ext cx="8032800" cy="5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Databases and Collections</a:t>
            </a:r>
            <a:r>
              <a:rPr lang="en"/>
              <a:t> - Atlas</a:t>
            </a:r>
            <a:endParaRPr/>
          </a:p>
        </p:txBody>
      </p:sp>
      <p:pic>
        <p:nvPicPr>
          <p:cNvPr id="284" name="Google Shape;284;p55"/>
          <p:cNvPicPr preferRelativeResize="0"/>
          <p:nvPr/>
        </p:nvPicPr>
        <p:blipFill>
          <a:blip r:embed="rId3">
            <a:alphaModFix/>
          </a:blip>
          <a:stretch>
            <a:fillRect/>
          </a:stretch>
        </p:blipFill>
        <p:spPr>
          <a:xfrm>
            <a:off x="4669499" y="1360225"/>
            <a:ext cx="4220925" cy="3555726"/>
          </a:xfrm>
          <a:prstGeom prst="rect">
            <a:avLst/>
          </a:prstGeom>
          <a:noFill/>
          <a:ln>
            <a:noFill/>
          </a:ln>
        </p:spPr>
      </p:pic>
      <p:sp>
        <p:nvSpPr>
          <p:cNvPr id="285" name="Google Shape;285;p55"/>
          <p:cNvSpPr txBox="1"/>
          <p:nvPr>
            <p:ph idx="1" type="body"/>
          </p:nvPr>
        </p:nvSpPr>
        <p:spPr>
          <a:xfrm>
            <a:off x="938500" y="1083625"/>
            <a:ext cx="3633600" cy="2145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Creating a database is as simple as using </a:t>
            </a:r>
            <a:r>
              <a:rPr i="1" lang="en"/>
              <a:t>use &lt;name&gt; (disappears in the shell)</a:t>
            </a:r>
            <a:endParaRPr i="1"/>
          </a:p>
          <a:p>
            <a:pPr indent="-317500" lvl="0" marL="457200" rtl="0" algn="l">
              <a:spcBef>
                <a:spcPts val="0"/>
              </a:spcBef>
              <a:spcAft>
                <a:spcPts val="0"/>
              </a:spcAft>
              <a:buSzPts val="1400"/>
              <a:buChar char="●"/>
            </a:pPr>
            <a:r>
              <a:rPr lang="en"/>
              <a:t>Creating a collection can be simple or complex</a:t>
            </a:r>
            <a:endParaRPr/>
          </a:p>
          <a:p>
            <a:pPr indent="-317500" lvl="1" marL="914400" rtl="0" algn="l">
              <a:spcBef>
                <a:spcPts val="0"/>
              </a:spcBef>
              <a:spcAft>
                <a:spcPts val="0"/>
              </a:spcAft>
              <a:buSzPts val="1400"/>
              <a:buChar char="○"/>
            </a:pPr>
            <a:r>
              <a:rPr lang="en"/>
              <a:t>Just a name</a:t>
            </a:r>
            <a:endParaRPr/>
          </a:p>
          <a:p>
            <a:pPr indent="-317500" lvl="1" marL="914400" rtl="0" algn="l">
              <a:spcBef>
                <a:spcPts val="0"/>
              </a:spcBef>
              <a:spcAft>
                <a:spcPts val="0"/>
              </a:spcAft>
              <a:buSzPts val="1400"/>
              <a:buChar char="○"/>
            </a:pPr>
            <a:r>
              <a:rPr lang="en"/>
              <a:t>A name and several options</a:t>
            </a:r>
            <a:endParaRPr/>
          </a:p>
          <a:p>
            <a:pPr indent="-317500" lvl="1" marL="914400" rtl="0" algn="l">
              <a:spcBef>
                <a:spcPts val="0"/>
              </a:spcBef>
              <a:spcAft>
                <a:spcPts val="0"/>
              </a:spcAft>
              <a:buSzPts val="1400"/>
              <a:buChar char="○"/>
            </a:pPr>
            <a:r>
              <a:rPr lang="en"/>
              <a:t>Several options are documents</a:t>
            </a:r>
            <a:endParaRPr/>
          </a:p>
        </p:txBody>
      </p:sp>
      <p:pic>
        <p:nvPicPr>
          <p:cNvPr id="286" name="Google Shape;286;p55"/>
          <p:cNvPicPr preferRelativeResize="0"/>
          <p:nvPr/>
        </p:nvPicPr>
        <p:blipFill>
          <a:blip r:embed="rId4">
            <a:alphaModFix/>
          </a:blip>
          <a:stretch>
            <a:fillRect/>
          </a:stretch>
        </p:blipFill>
        <p:spPr>
          <a:xfrm>
            <a:off x="579750" y="3451196"/>
            <a:ext cx="3992250" cy="1464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168" name="Google Shape;168;p38"/>
          <p:cNvSpPr txBox="1"/>
          <p:nvPr>
            <p:ph idx="1" type="body"/>
          </p:nvPr>
        </p:nvSpPr>
        <p:spPr>
          <a:xfrm>
            <a:off x="938500" y="1073700"/>
            <a:ext cx="49464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BSON </a:t>
            </a:r>
            <a:endParaRPr/>
          </a:p>
          <a:p>
            <a:pPr indent="-317500" lvl="1" marL="914400" rtl="0" algn="l">
              <a:spcBef>
                <a:spcPts val="0"/>
              </a:spcBef>
              <a:spcAft>
                <a:spcPts val="0"/>
              </a:spcAft>
              <a:buSzPts val="1400"/>
              <a:buChar char="○"/>
            </a:pPr>
            <a:r>
              <a:rPr lang="en"/>
              <a:t>Binary JSON</a:t>
            </a:r>
            <a:endParaRPr/>
          </a:p>
          <a:p>
            <a:pPr indent="-317500" lvl="1" marL="914400" rtl="0" algn="l">
              <a:spcBef>
                <a:spcPts val="0"/>
              </a:spcBef>
              <a:spcAft>
                <a:spcPts val="0"/>
              </a:spcAft>
              <a:buSzPts val="1400"/>
              <a:buChar char="○"/>
            </a:pPr>
            <a:r>
              <a:rPr lang="en"/>
              <a:t>Additional data types</a:t>
            </a:r>
            <a:endParaRPr/>
          </a:p>
          <a:p>
            <a:pPr indent="-317500" lvl="2" marL="1371600" rtl="0" algn="l">
              <a:spcBef>
                <a:spcPts val="0"/>
              </a:spcBef>
              <a:spcAft>
                <a:spcPts val="0"/>
              </a:spcAft>
              <a:buSzPts val="1400"/>
              <a:buChar char="■"/>
            </a:pPr>
            <a:r>
              <a:rPr lang="en"/>
              <a:t>Binary</a:t>
            </a:r>
            <a:endParaRPr/>
          </a:p>
          <a:p>
            <a:pPr indent="-317500" lvl="2" marL="1371600" rtl="0" algn="l">
              <a:spcBef>
                <a:spcPts val="0"/>
              </a:spcBef>
              <a:spcAft>
                <a:spcPts val="0"/>
              </a:spcAft>
              <a:buSzPts val="1400"/>
              <a:buChar char="■"/>
            </a:pPr>
            <a:r>
              <a:rPr lang="en"/>
              <a:t>Regex</a:t>
            </a:r>
            <a:endParaRPr/>
          </a:p>
          <a:p>
            <a:pPr indent="-317500" lvl="2" marL="1371600" rtl="0" algn="l">
              <a:spcBef>
                <a:spcPts val="0"/>
              </a:spcBef>
              <a:spcAft>
                <a:spcPts val="0"/>
              </a:spcAft>
              <a:buSzPts val="1400"/>
              <a:buChar char="■"/>
            </a:pPr>
            <a:r>
              <a:rPr lang="en"/>
              <a:t>Arrays</a:t>
            </a:r>
            <a:endParaRPr/>
          </a:p>
          <a:p>
            <a:pPr indent="-317500" lvl="1" marL="914400" rtl="0" algn="l">
              <a:spcBef>
                <a:spcPts val="0"/>
              </a:spcBef>
              <a:spcAft>
                <a:spcPts val="0"/>
              </a:spcAft>
              <a:buSzPts val="1400"/>
              <a:buChar char="○"/>
            </a:pPr>
            <a:r>
              <a:rPr lang="en"/>
              <a:t>Better speed, worse storage</a:t>
            </a:r>
            <a:endParaRPr/>
          </a:p>
          <a:p>
            <a:pPr indent="-317500" lvl="2" marL="1371600" rtl="0" algn="l">
              <a:spcBef>
                <a:spcPts val="0"/>
              </a:spcBef>
              <a:spcAft>
                <a:spcPts val="0"/>
              </a:spcAft>
              <a:buSzPts val="1400"/>
              <a:buChar char="■"/>
            </a:pPr>
            <a:r>
              <a:rPr lang="en"/>
              <a:t>Length, index prefixes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NoSQL (Not Only SQL)</a:t>
            </a:r>
            <a:endParaRPr/>
          </a:p>
          <a:p>
            <a:pPr indent="-317500" lvl="1" marL="914400" rtl="0" algn="l">
              <a:spcBef>
                <a:spcPts val="0"/>
              </a:spcBef>
              <a:spcAft>
                <a:spcPts val="0"/>
              </a:spcAft>
              <a:buSzPts val="1400"/>
              <a:buChar char="○"/>
            </a:pPr>
            <a:r>
              <a:rPr lang="en"/>
              <a:t>Documents</a:t>
            </a:r>
            <a:endParaRPr/>
          </a:p>
          <a:p>
            <a:pPr indent="-317500" lvl="1" marL="914400" rtl="0" algn="l">
              <a:spcBef>
                <a:spcPts val="0"/>
              </a:spcBef>
              <a:spcAft>
                <a:spcPts val="0"/>
              </a:spcAft>
              <a:buSzPts val="1400"/>
              <a:buChar char="○"/>
            </a:pPr>
            <a:r>
              <a:rPr lang="en"/>
              <a:t>Schemaless</a:t>
            </a:r>
            <a:endParaRPr/>
          </a:p>
        </p:txBody>
      </p:sp>
      <p:pic>
        <p:nvPicPr>
          <p:cNvPr id="169" name="Google Shape;169;p38"/>
          <p:cNvPicPr preferRelativeResize="0"/>
          <p:nvPr/>
        </p:nvPicPr>
        <p:blipFill rotWithShape="1">
          <a:blip r:embed="rId3">
            <a:alphaModFix/>
          </a:blip>
          <a:srcRect b="28572" l="0" r="0" t="18767"/>
          <a:stretch/>
        </p:blipFill>
        <p:spPr>
          <a:xfrm>
            <a:off x="549350" y="2935425"/>
            <a:ext cx="6684425" cy="1137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6"/>
          <p:cNvSpPr txBox="1"/>
          <p:nvPr>
            <p:ph type="title"/>
          </p:nvPr>
        </p:nvSpPr>
        <p:spPr>
          <a:xfrm>
            <a:off x="938500" y="368825"/>
            <a:ext cx="6507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for Creating Documents</a:t>
            </a:r>
            <a:endParaRPr/>
          </a:p>
        </p:txBody>
      </p:sp>
      <p:sp>
        <p:nvSpPr>
          <p:cNvPr id="292" name="Google Shape;292;p56"/>
          <p:cNvSpPr txBox="1"/>
          <p:nvPr>
            <p:ph idx="1" type="body"/>
          </p:nvPr>
        </p:nvSpPr>
        <p:spPr>
          <a:xfrm>
            <a:off x="938500" y="1049675"/>
            <a:ext cx="49464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Inserted manually if via CLI</a:t>
            </a:r>
            <a:endParaRPr/>
          </a:p>
          <a:p>
            <a:pPr indent="-317500" lvl="0" marL="457200" rtl="0" algn="l">
              <a:spcBef>
                <a:spcPts val="0"/>
              </a:spcBef>
              <a:spcAft>
                <a:spcPts val="0"/>
              </a:spcAft>
              <a:buSzPts val="1400"/>
              <a:buChar char="●"/>
            </a:pPr>
            <a:r>
              <a:rPr lang="en"/>
              <a:t>Each document has a unique object identifier</a:t>
            </a:r>
            <a:endParaRPr/>
          </a:p>
          <a:p>
            <a:pPr indent="-317500" lvl="0" marL="457200" rtl="0" algn="l">
              <a:spcBef>
                <a:spcPts val="0"/>
              </a:spcBef>
              <a:spcAft>
                <a:spcPts val="0"/>
              </a:spcAft>
              <a:buSzPts val="1400"/>
              <a:buChar char="●"/>
            </a:pPr>
            <a:r>
              <a:rPr lang="en"/>
              <a:t>OID permits references like SQL keys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7"/>
          <p:cNvSpPr txBox="1"/>
          <p:nvPr>
            <p:ph type="title"/>
          </p:nvPr>
        </p:nvSpPr>
        <p:spPr>
          <a:xfrm>
            <a:off x="938500" y="368825"/>
            <a:ext cx="55059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Documents - Atlas</a:t>
            </a:r>
            <a:endParaRPr/>
          </a:p>
        </p:txBody>
      </p:sp>
      <p:sp>
        <p:nvSpPr>
          <p:cNvPr id="298" name="Google Shape;298;p57"/>
          <p:cNvSpPr txBox="1"/>
          <p:nvPr>
            <p:ph idx="1" type="body"/>
          </p:nvPr>
        </p:nvSpPr>
        <p:spPr>
          <a:xfrm>
            <a:off x="938500" y="1049675"/>
            <a:ext cx="56256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There are two insertion commands:</a:t>
            </a:r>
            <a:endParaRPr/>
          </a:p>
          <a:p>
            <a:pPr indent="-317500" lvl="1" marL="914400" rtl="0" algn="l">
              <a:spcBef>
                <a:spcPts val="0"/>
              </a:spcBef>
              <a:spcAft>
                <a:spcPts val="0"/>
              </a:spcAft>
              <a:buSzPts val="1400"/>
              <a:buChar char="○"/>
            </a:pPr>
            <a:r>
              <a:rPr lang="en"/>
              <a:t>db.&lt;collectionname&gt;.insertOne(&lt;document&gt;)</a:t>
            </a:r>
            <a:endParaRPr/>
          </a:p>
          <a:p>
            <a:pPr indent="-317500" lvl="1" marL="914400" rtl="0" algn="l">
              <a:spcBef>
                <a:spcPts val="0"/>
              </a:spcBef>
              <a:spcAft>
                <a:spcPts val="0"/>
              </a:spcAft>
              <a:buSzPts val="1400"/>
              <a:buChar char="○"/>
            </a:pPr>
            <a:r>
              <a:rPr lang="en"/>
              <a:t>db.&lt;collectionname&gt;.insertMany([&lt;document&gt;, …])</a:t>
            </a:r>
            <a:endParaRPr/>
          </a:p>
          <a:p>
            <a:pPr indent="-317500" lvl="0" marL="457200" rtl="0" algn="l">
              <a:spcBef>
                <a:spcPts val="0"/>
              </a:spcBef>
              <a:spcAft>
                <a:spcPts val="0"/>
              </a:spcAft>
              <a:buSzPts val="1400"/>
              <a:buChar char="●"/>
            </a:pPr>
            <a:r>
              <a:rPr lang="en"/>
              <a:t>The console generally will generate an OID</a:t>
            </a:r>
            <a:endParaRPr/>
          </a:p>
        </p:txBody>
      </p:sp>
      <p:pic>
        <p:nvPicPr>
          <p:cNvPr id="299" name="Google Shape;299;p57"/>
          <p:cNvPicPr preferRelativeResize="0"/>
          <p:nvPr/>
        </p:nvPicPr>
        <p:blipFill>
          <a:blip r:embed="rId3">
            <a:alphaModFix/>
          </a:blip>
          <a:stretch>
            <a:fillRect/>
          </a:stretch>
        </p:blipFill>
        <p:spPr>
          <a:xfrm>
            <a:off x="152400" y="3962975"/>
            <a:ext cx="4188097" cy="1028125"/>
          </a:xfrm>
          <a:prstGeom prst="rect">
            <a:avLst/>
          </a:prstGeom>
          <a:noFill/>
          <a:ln>
            <a:noFill/>
          </a:ln>
        </p:spPr>
      </p:pic>
      <p:pic>
        <p:nvPicPr>
          <p:cNvPr id="300" name="Google Shape;300;p57"/>
          <p:cNvPicPr preferRelativeResize="0"/>
          <p:nvPr/>
        </p:nvPicPr>
        <p:blipFill>
          <a:blip r:embed="rId4">
            <a:alphaModFix/>
          </a:blip>
          <a:stretch>
            <a:fillRect/>
          </a:stretch>
        </p:blipFill>
        <p:spPr>
          <a:xfrm>
            <a:off x="5988300" y="2432172"/>
            <a:ext cx="3025725" cy="2558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8"/>
          <p:cNvSpPr txBox="1"/>
          <p:nvPr>
            <p:ph type="title"/>
          </p:nvPr>
        </p:nvSpPr>
        <p:spPr>
          <a:xfrm>
            <a:off x="938500" y="3688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Reading Documents</a:t>
            </a:r>
            <a:endParaRPr/>
          </a:p>
        </p:txBody>
      </p:sp>
      <p:sp>
        <p:nvSpPr>
          <p:cNvPr id="306" name="Google Shape;306;p58"/>
          <p:cNvSpPr txBox="1"/>
          <p:nvPr>
            <p:ph idx="1" type="body"/>
          </p:nvPr>
        </p:nvSpPr>
        <p:spPr>
          <a:xfrm>
            <a:off x="938500" y="1059750"/>
            <a:ext cx="38760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i="1" lang="en"/>
              <a:t>db.&lt;collectionname&gt;.find()</a:t>
            </a:r>
            <a:r>
              <a:rPr lang="en"/>
              <a:t> can be used to find all documents in a collection</a:t>
            </a:r>
            <a:endParaRPr/>
          </a:p>
          <a:p>
            <a:pPr indent="-317500" lvl="0" marL="457200" rtl="0" algn="l">
              <a:spcBef>
                <a:spcPts val="0"/>
              </a:spcBef>
              <a:spcAft>
                <a:spcPts val="0"/>
              </a:spcAft>
              <a:buSzPts val="1400"/>
              <a:buChar char="●"/>
            </a:pPr>
            <a:r>
              <a:rPr lang="en"/>
              <a:t>Documents are listed in order of creation</a:t>
            </a:r>
            <a:endParaRPr/>
          </a:p>
        </p:txBody>
      </p:sp>
      <p:pic>
        <p:nvPicPr>
          <p:cNvPr id="307" name="Google Shape;307;p58"/>
          <p:cNvPicPr preferRelativeResize="0"/>
          <p:nvPr/>
        </p:nvPicPr>
        <p:blipFill>
          <a:blip r:embed="rId3">
            <a:alphaModFix/>
          </a:blip>
          <a:stretch>
            <a:fillRect/>
          </a:stretch>
        </p:blipFill>
        <p:spPr>
          <a:xfrm>
            <a:off x="5203300" y="1127850"/>
            <a:ext cx="3760451" cy="38232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9"/>
          <p:cNvSpPr txBox="1"/>
          <p:nvPr>
            <p:ph type="title"/>
          </p:nvPr>
        </p:nvSpPr>
        <p:spPr>
          <a:xfrm>
            <a:off x="938500" y="3688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Reading</a:t>
            </a:r>
            <a:r>
              <a:rPr lang="en"/>
              <a:t> Documents</a:t>
            </a:r>
            <a:endParaRPr/>
          </a:p>
        </p:txBody>
      </p:sp>
      <p:sp>
        <p:nvSpPr>
          <p:cNvPr id="313" name="Google Shape;313;p59"/>
          <p:cNvSpPr txBox="1"/>
          <p:nvPr>
            <p:ph idx="1" type="body"/>
          </p:nvPr>
        </p:nvSpPr>
        <p:spPr>
          <a:xfrm>
            <a:off x="938500" y="1059750"/>
            <a:ext cx="49464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Parameters may be used to narrow down searches (like select in SQL)</a:t>
            </a:r>
            <a:endParaRPr/>
          </a:p>
          <a:p>
            <a:pPr indent="-317500" lvl="0" marL="457200" rtl="0" algn="l">
              <a:spcBef>
                <a:spcPts val="0"/>
              </a:spcBef>
              <a:spcAft>
                <a:spcPts val="0"/>
              </a:spcAft>
              <a:buSzPts val="1400"/>
              <a:buChar char="●"/>
            </a:pPr>
            <a:r>
              <a:rPr lang="en"/>
              <a:t>db.&lt;collectionname&gt;.find(&lt;filter&gt;)</a:t>
            </a:r>
            <a:endParaRPr/>
          </a:p>
        </p:txBody>
      </p:sp>
      <p:pic>
        <p:nvPicPr>
          <p:cNvPr id="314" name="Google Shape;314;p59"/>
          <p:cNvPicPr preferRelativeResize="0"/>
          <p:nvPr/>
        </p:nvPicPr>
        <p:blipFill rotWithShape="1">
          <a:blip r:embed="rId3">
            <a:alphaModFix/>
          </a:blip>
          <a:srcRect b="6068" l="0" r="0" t="0"/>
          <a:stretch/>
        </p:blipFill>
        <p:spPr>
          <a:xfrm>
            <a:off x="183025" y="3155237"/>
            <a:ext cx="4448799" cy="985538"/>
          </a:xfrm>
          <a:prstGeom prst="rect">
            <a:avLst/>
          </a:prstGeom>
          <a:noFill/>
          <a:ln>
            <a:noFill/>
          </a:ln>
        </p:spPr>
      </p:pic>
      <p:pic>
        <p:nvPicPr>
          <p:cNvPr id="315" name="Google Shape;315;p59"/>
          <p:cNvPicPr preferRelativeResize="0"/>
          <p:nvPr/>
        </p:nvPicPr>
        <p:blipFill>
          <a:blip r:embed="rId4">
            <a:alphaModFix/>
          </a:blip>
          <a:stretch>
            <a:fillRect/>
          </a:stretch>
        </p:blipFill>
        <p:spPr>
          <a:xfrm>
            <a:off x="4765600" y="2310100"/>
            <a:ext cx="4208150" cy="2675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60"/>
          <p:cNvSpPr txBox="1"/>
          <p:nvPr>
            <p:ph type="title"/>
          </p:nvPr>
        </p:nvSpPr>
        <p:spPr>
          <a:xfrm>
            <a:off x="938500" y="3688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Updating</a:t>
            </a:r>
            <a:r>
              <a:rPr lang="en"/>
              <a:t> Documents</a:t>
            </a:r>
            <a:endParaRPr/>
          </a:p>
        </p:txBody>
      </p:sp>
      <p:sp>
        <p:nvSpPr>
          <p:cNvPr id="321" name="Google Shape;321;p60"/>
          <p:cNvSpPr txBox="1"/>
          <p:nvPr>
            <p:ph idx="1" type="body"/>
          </p:nvPr>
        </p:nvSpPr>
        <p:spPr>
          <a:xfrm>
            <a:off x="938500" y="1059750"/>
            <a:ext cx="41526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There are two update methods for documents:</a:t>
            </a:r>
            <a:endParaRPr/>
          </a:p>
          <a:p>
            <a:pPr indent="-317500" lvl="1" marL="914400" rtl="0" algn="l">
              <a:spcBef>
                <a:spcPts val="0"/>
              </a:spcBef>
              <a:spcAft>
                <a:spcPts val="0"/>
              </a:spcAft>
              <a:buSzPts val="1400"/>
              <a:buChar char="○"/>
            </a:pPr>
            <a:r>
              <a:rPr lang="en"/>
              <a:t>db.collection.updateOne(&lt;filter&gt;, &lt;change&gt;)</a:t>
            </a:r>
            <a:endParaRPr/>
          </a:p>
          <a:p>
            <a:pPr indent="-317500" lvl="1" marL="914400" rtl="0" algn="l">
              <a:spcBef>
                <a:spcPts val="0"/>
              </a:spcBef>
              <a:spcAft>
                <a:spcPts val="0"/>
              </a:spcAft>
              <a:buSzPts val="1400"/>
              <a:buChar char="○"/>
            </a:pPr>
            <a:r>
              <a:rPr lang="en"/>
              <a:t>db.collection.updateMany(&lt;filter&gt;, &lt;change&gt;)</a:t>
            </a:r>
            <a:endParaRPr/>
          </a:p>
        </p:txBody>
      </p:sp>
      <p:pic>
        <p:nvPicPr>
          <p:cNvPr id="322" name="Google Shape;322;p60"/>
          <p:cNvPicPr preferRelativeResize="0"/>
          <p:nvPr/>
        </p:nvPicPr>
        <p:blipFill>
          <a:blip r:embed="rId3">
            <a:alphaModFix/>
          </a:blip>
          <a:stretch>
            <a:fillRect/>
          </a:stretch>
        </p:blipFill>
        <p:spPr>
          <a:xfrm>
            <a:off x="140200" y="2865175"/>
            <a:ext cx="3829575" cy="2133299"/>
          </a:xfrm>
          <a:prstGeom prst="rect">
            <a:avLst/>
          </a:prstGeom>
          <a:noFill/>
          <a:ln>
            <a:noFill/>
          </a:ln>
        </p:spPr>
      </p:pic>
      <p:pic>
        <p:nvPicPr>
          <p:cNvPr id="323" name="Google Shape;323;p60"/>
          <p:cNvPicPr preferRelativeResize="0"/>
          <p:nvPr/>
        </p:nvPicPr>
        <p:blipFill>
          <a:blip r:embed="rId4">
            <a:alphaModFix/>
          </a:blip>
          <a:stretch>
            <a:fillRect/>
          </a:stretch>
        </p:blipFill>
        <p:spPr>
          <a:xfrm>
            <a:off x="5045140" y="1589013"/>
            <a:ext cx="4039060" cy="653013"/>
          </a:xfrm>
          <a:prstGeom prst="rect">
            <a:avLst/>
          </a:prstGeom>
          <a:noFill/>
          <a:ln>
            <a:noFill/>
          </a:ln>
        </p:spPr>
      </p:pic>
      <p:pic>
        <p:nvPicPr>
          <p:cNvPr id="324" name="Google Shape;324;p60"/>
          <p:cNvPicPr preferRelativeResize="0"/>
          <p:nvPr/>
        </p:nvPicPr>
        <p:blipFill>
          <a:blip r:embed="rId5">
            <a:alphaModFix/>
          </a:blip>
          <a:stretch>
            <a:fillRect/>
          </a:stretch>
        </p:blipFill>
        <p:spPr>
          <a:xfrm>
            <a:off x="5314355" y="2862550"/>
            <a:ext cx="3733246" cy="21333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61"/>
          <p:cNvSpPr txBox="1"/>
          <p:nvPr>
            <p:ph type="title"/>
          </p:nvPr>
        </p:nvSpPr>
        <p:spPr>
          <a:xfrm>
            <a:off x="938500" y="3688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Updating Documents</a:t>
            </a:r>
            <a:endParaRPr/>
          </a:p>
        </p:txBody>
      </p:sp>
      <p:sp>
        <p:nvSpPr>
          <p:cNvPr id="330" name="Google Shape;330;p61"/>
          <p:cNvSpPr txBox="1"/>
          <p:nvPr>
            <p:ph idx="1" type="body"/>
          </p:nvPr>
        </p:nvSpPr>
        <p:spPr>
          <a:xfrm>
            <a:off x="938500" y="1059750"/>
            <a:ext cx="6657000" cy="2760900"/>
          </a:xfrm>
          <a:prstGeom prst="rect">
            <a:avLst/>
          </a:prstGeom>
        </p:spPr>
        <p:txBody>
          <a:bodyPr anchorCtr="0" anchor="t" bIns="91425" lIns="91425" spcFirstLastPara="1" rIns="91425" wrap="square" tIns="91425">
            <a:noAutofit/>
          </a:bodyPr>
          <a:lstStyle/>
          <a:p>
            <a:pPr indent="-317500" lvl="0" marL="457200" rtl="0" algn="l">
              <a:spcBef>
                <a:spcPts val="1600"/>
              </a:spcBef>
              <a:spcAft>
                <a:spcPts val="0"/>
              </a:spcAft>
              <a:buSzPts val="1400"/>
              <a:buChar char="●"/>
            </a:pPr>
            <a:r>
              <a:rPr lang="en"/>
              <a:t>db.collection.replaceOne(&lt;filter&gt;, &lt;document&gt;) replaces one document with another</a:t>
            </a:r>
            <a:endParaRPr/>
          </a:p>
        </p:txBody>
      </p:sp>
      <p:pic>
        <p:nvPicPr>
          <p:cNvPr id="331" name="Google Shape;331;p61"/>
          <p:cNvPicPr preferRelativeResize="0"/>
          <p:nvPr/>
        </p:nvPicPr>
        <p:blipFill rotWithShape="1">
          <a:blip r:embed="rId3">
            <a:alphaModFix/>
          </a:blip>
          <a:srcRect b="0" l="0" r="1516" t="0"/>
          <a:stretch/>
        </p:blipFill>
        <p:spPr>
          <a:xfrm>
            <a:off x="141925" y="3124193"/>
            <a:ext cx="4946399" cy="1862282"/>
          </a:xfrm>
          <a:prstGeom prst="rect">
            <a:avLst/>
          </a:prstGeom>
          <a:noFill/>
          <a:ln>
            <a:noFill/>
          </a:ln>
        </p:spPr>
      </p:pic>
      <p:pic>
        <p:nvPicPr>
          <p:cNvPr id="332" name="Google Shape;332;p61"/>
          <p:cNvPicPr preferRelativeResize="0"/>
          <p:nvPr/>
        </p:nvPicPr>
        <p:blipFill rotWithShape="1">
          <a:blip r:embed="rId4">
            <a:alphaModFix/>
          </a:blip>
          <a:srcRect b="1351" l="0" r="0" t="0"/>
          <a:stretch/>
        </p:blipFill>
        <p:spPr>
          <a:xfrm>
            <a:off x="5501640" y="3124200"/>
            <a:ext cx="3555311" cy="1862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62"/>
          <p:cNvSpPr txBox="1"/>
          <p:nvPr>
            <p:ph type="title"/>
          </p:nvPr>
        </p:nvSpPr>
        <p:spPr>
          <a:xfrm>
            <a:off x="938500" y="3688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Deleting Documents</a:t>
            </a:r>
            <a:endParaRPr/>
          </a:p>
        </p:txBody>
      </p:sp>
      <p:sp>
        <p:nvSpPr>
          <p:cNvPr id="338" name="Google Shape;338;p62"/>
          <p:cNvSpPr txBox="1"/>
          <p:nvPr>
            <p:ph idx="1" type="body"/>
          </p:nvPr>
        </p:nvSpPr>
        <p:spPr>
          <a:xfrm>
            <a:off x="938500" y="1059750"/>
            <a:ext cx="5139600" cy="2760900"/>
          </a:xfrm>
          <a:prstGeom prst="rect">
            <a:avLst/>
          </a:prstGeom>
        </p:spPr>
        <p:txBody>
          <a:bodyPr anchorCtr="0" anchor="t" bIns="91425" lIns="91425" spcFirstLastPara="1" rIns="91425" wrap="square" tIns="91425">
            <a:noAutofit/>
          </a:bodyPr>
          <a:lstStyle/>
          <a:p>
            <a:pPr indent="-317500" lvl="0" marL="457200" rtl="0" algn="l">
              <a:spcBef>
                <a:spcPts val="1600"/>
              </a:spcBef>
              <a:spcAft>
                <a:spcPts val="0"/>
              </a:spcAft>
              <a:buSzPts val="1400"/>
              <a:buChar char="●"/>
            </a:pPr>
            <a:r>
              <a:rPr lang="en"/>
              <a:t>There are two deletion methods:</a:t>
            </a:r>
            <a:endParaRPr/>
          </a:p>
          <a:p>
            <a:pPr indent="-317500" lvl="1" marL="914400" rtl="0" algn="l">
              <a:spcBef>
                <a:spcPts val="0"/>
              </a:spcBef>
              <a:spcAft>
                <a:spcPts val="0"/>
              </a:spcAft>
              <a:buSzPts val="1400"/>
              <a:buChar char="○"/>
            </a:pPr>
            <a:r>
              <a:rPr lang="en"/>
              <a:t>db.&lt;collection_name&gt;.deleteOne(&lt;filter&gt;)</a:t>
            </a:r>
            <a:endParaRPr/>
          </a:p>
          <a:p>
            <a:pPr indent="-317500" lvl="1" marL="914400" rtl="0" algn="l">
              <a:spcBef>
                <a:spcPts val="0"/>
              </a:spcBef>
              <a:spcAft>
                <a:spcPts val="0"/>
              </a:spcAft>
              <a:buSzPts val="1400"/>
              <a:buChar char="○"/>
            </a:pPr>
            <a:r>
              <a:rPr lang="en"/>
              <a:t>db.&lt;collection_name&gt;.deleteMany(&lt;filter&gt;)</a:t>
            </a:r>
            <a:endParaRPr/>
          </a:p>
        </p:txBody>
      </p:sp>
      <p:pic>
        <p:nvPicPr>
          <p:cNvPr id="339" name="Google Shape;339;p62"/>
          <p:cNvPicPr preferRelativeResize="0"/>
          <p:nvPr/>
        </p:nvPicPr>
        <p:blipFill rotWithShape="1">
          <a:blip r:embed="rId3">
            <a:alphaModFix/>
          </a:blip>
          <a:srcRect b="0" l="0" r="2095" t="0"/>
          <a:stretch/>
        </p:blipFill>
        <p:spPr>
          <a:xfrm>
            <a:off x="201650" y="3326850"/>
            <a:ext cx="8740725" cy="1585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63"/>
          <p:cNvSpPr txBox="1"/>
          <p:nvPr>
            <p:ph type="title"/>
          </p:nvPr>
        </p:nvSpPr>
        <p:spPr>
          <a:xfrm>
            <a:off x="938500" y="3688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Deleting Collections</a:t>
            </a:r>
            <a:endParaRPr/>
          </a:p>
        </p:txBody>
      </p:sp>
      <p:sp>
        <p:nvSpPr>
          <p:cNvPr id="345" name="Google Shape;345;p63"/>
          <p:cNvSpPr txBox="1"/>
          <p:nvPr>
            <p:ph idx="1" type="body"/>
          </p:nvPr>
        </p:nvSpPr>
        <p:spPr>
          <a:xfrm>
            <a:off x="938500" y="1059750"/>
            <a:ext cx="5819700" cy="2760900"/>
          </a:xfrm>
          <a:prstGeom prst="rect">
            <a:avLst/>
          </a:prstGeom>
        </p:spPr>
        <p:txBody>
          <a:bodyPr anchorCtr="0" anchor="t" bIns="91425" lIns="91425" spcFirstLastPara="1" rIns="91425" wrap="square" tIns="91425">
            <a:noAutofit/>
          </a:bodyPr>
          <a:lstStyle/>
          <a:p>
            <a:pPr indent="-317500" lvl="0" marL="457200" rtl="0" algn="l">
              <a:spcBef>
                <a:spcPts val="1600"/>
              </a:spcBef>
              <a:spcAft>
                <a:spcPts val="0"/>
              </a:spcAft>
              <a:buSzPts val="1400"/>
              <a:buChar char="●"/>
            </a:pPr>
            <a:r>
              <a:rPr lang="en"/>
              <a:t>The method to delete collections is db.&lt;collection_name&gt;.drop()</a:t>
            </a:r>
            <a:endParaRPr/>
          </a:p>
          <a:p>
            <a:pPr indent="-317500" lvl="0" marL="457200" rtl="0" algn="l">
              <a:spcBef>
                <a:spcPts val="0"/>
              </a:spcBef>
              <a:spcAft>
                <a:spcPts val="0"/>
              </a:spcAft>
              <a:buSzPts val="1400"/>
              <a:buChar char="●"/>
            </a:pPr>
            <a:r>
              <a:rPr b="1" lang="en"/>
              <a:t>If</a:t>
            </a:r>
            <a:r>
              <a:rPr b="1" lang="en"/>
              <a:t> the only collection in a database is dropped</a:t>
            </a:r>
            <a:r>
              <a:rPr b="1" lang="en"/>
              <a:t>, the database will b</a:t>
            </a:r>
            <a:r>
              <a:rPr b="1" lang="en"/>
              <a:t>e dropped as well</a:t>
            </a:r>
            <a:endParaRPr b="1"/>
          </a:p>
        </p:txBody>
      </p:sp>
      <p:pic>
        <p:nvPicPr>
          <p:cNvPr id="346" name="Google Shape;346;p63"/>
          <p:cNvPicPr preferRelativeResize="0"/>
          <p:nvPr/>
        </p:nvPicPr>
        <p:blipFill rotWithShape="1">
          <a:blip r:embed="rId3">
            <a:alphaModFix/>
          </a:blip>
          <a:srcRect b="3390" l="0" r="0" t="0"/>
          <a:stretch/>
        </p:blipFill>
        <p:spPr>
          <a:xfrm>
            <a:off x="189775" y="3635425"/>
            <a:ext cx="5378025" cy="1328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4"/>
          <p:cNvSpPr txBox="1"/>
          <p:nvPr>
            <p:ph type="title"/>
          </p:nvPr>
        </p:nvSpPr>
        <p:spPr>
          <a:xfrm>
            <a:off x="938500" y="3688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Deleting Databases</a:t>
            </a:r>
            <a:endParaRPr/>
          </a:p>
        </p:txBody>
      </p:sp>
      <p:sp>
        <p:nvSpPr>
          <p:cNvPr id="352" name="Google Shape;352;p64"/>
          <p:cNvSpPr txBox="1"/>
          <p:nvPr>
            <p:ph idx="1" type="body"/>
          </p:nvPr>
        </p:nvSpPr>
        <p:spPr>
          <a:xfrm>
            <a:off x="938500" y="1059750"/>
            <a:ext cx="4946400" cy="2760900"/>
          </a:xfrm>
          <a:prstGeom prst="rect">
            <a:avLst/>
          </a:prstGeom>
        </p:spPr>
        <p:txBody>
          <a:bodyPr anchorCtr="0" anchor="t" bIns="91425" lIns="91425" spcFirstLastPara="1" rIns="91425" wrap="square" tIns="91425">
            <a:noAutofit/>
          </a:bodyPr>
          <a:lstStyle/>
          <a:p>
            <a:pPr indent="-317500" lvl="0" marL="457200" rtl="0" algn="l">
              <a:spcBef>
                <a:spcPts val="1600"/>
              </a:spcBef>
              <a:spcAft>
                <a:spcPts val="0"/>
              </a:spcAft>
              <a:buSzPts val="1400"/>
              <a:buChar char="●"/>
            </a:pPr>
            <a:r>
              <a:rPr lang="en"/>
              <a:t>Databases</a:t>
            </a:r>
            <a:r>
              <a:rPr lang="en"/>
              <a:t> can be deleted via db.dropDatabase()</a:t>
            </a:r>
            <a:endParaRPr/>
          </a:p>
        </p:txBody>
      </p:sp>
      <p:pic>
        <p:nvPicPr>
          <p:cNvPr id="353" name="Google Shape;353;p64"/>
          <p:cNvPicPr preferRelativeResize="0"/>
          <p:nvPr/>
        </p:nvPicPr>
        <p:blipFill>
          <a:blip r:embed="rId3">
            <a:alphaModFix/>
          </a:blip>
          <a:stretch>
            <a:fillRect/>
          </a:stretch>
        </p:blipFill>
        <p:spPr>
          <a:xfrm>
            <a:off x="201888" y="3453925"/>
            <a:ext cx="5365925" cy="1480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Compatibility and Integration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Features</a:t>
            </a:r>
            <a:endParaRPr/>
          </a:p>
        </p:txBody>
      </p:sp>
      <p:sp>
        <p:nvSpPr>
          <p:cNvPr id="175" name="Google Shape;175;p39"/>
          <p:cNvSpPr txBox="1"/>
          <p:nvPr>
            <p:ph idx="1" type="body"/>
          </p:nvPr>
        </p:nvSpPr>
        <p:spPr>
          <a:xfrm>
            <a:off x="938500" y="1132225"/>
            <a:ext cx="49464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Document-Oriented</a:t>
            </a:r>
            <a:endParaRPr/>
          </a:p>
          <a:p>
            <a:pPr indent="-317500" lvl="1" marL="914400" rtl="0" algn="l">
              <a:spcBef>
                <a:spcPts val="0"/>
              </a:spcBef>
              <a:spcAft>
                <a:spcPts val="0"/>
              </a:spcAft>
              <a:buSzPts val="1400"/>
              <a:buAutoNum type="alphaLcPeriod"/>
            </a:pPr>
            <a:r>
              <a:rPr lang="en"/>
              <a:t>Varying data structures</a:t>
            </a:r>
            <a:endParaRPr/>
          </a:p>
          <a:p>
            <a:pPr indent="-317500" lvl="0" marL="457200" rtl="0" algn="l">
              <a:spcBef>
                <a:spcPts val="0"/>
              </a:spcBef>
              <a:spcAft>
                <a:spcPts val="0"/>
              </a:spcAft>
              <a:buSzPts val="1400"/>
              <a:buAutoNum type="arabicPeriod"/>
            </a:pPr>
            <a:r>
              <a:rPr lang="en"/>
              <a:t>Scalable and Distributed</a:t>
            </a:r>
            <a:endParaRPr/>
          </a:p>
          <a:p>
            <a:pPr indent="-317500" lvl="1" marL="914400" rtl="0" algn="l">
              <a:spcBef>
                <a:spcPts val="0"/>
              </a:spcBef>
              <a:spcAft>
                <a:spcPts val="0"/>
              </a:spcAft>
              <a:buSzPts val="1400"/>
              <a:buAutoNum type="alphaLcPeriod"/>
            </a:pPr>
            <a:r>
              <a:rPr lang="en"/>
              <a:t>Horizontal scaling</a:t>
            </a:r>
            <a:endParaRPr/>
          </a:p>
          <a:p>
            <a:pPr indent="-317500" lvl="1" marL="914400" rtl="0" algn="l">
              <a:spcBef>
                <a:spcPts val="0"/>
              </a:spcBef>
              <a:spcAft>
                <a:spcPts val="0"/>
              </a:spcAft>
              <a:buSzPts val="1400"/>
              <a:buAutoNum type="alphaLcPeriod"/>
            </a:pPr>
            <a:r>
              <a:rPr lang="en"/>
              <a:t>Split storage</a:t>
            </a:r>
            <a:endParaRPr/>
          </a:p>
          <a:p>
            <a:pPr indent="-317500" lvl="2" marL="1371600" rtl="0" algn="l">
              <a:spcBef>
                <a:spcPts val="0"/>
              </a:spcBef>
              <a:spcAft>
                <a:spcPts val="0"/>
              </a:spcAft>
              <a:buSzPts val="1400"/>
              <a:buAutoNum type="romanLcPeriod"/>
            </a:pPr>
            <a:r>
              <a:rPr lang="en"/>
              <a:t>Performance</a:t>
            </a:r>
            <a:endParaRPr/>
          </a:p>
          <a:p>
            <a:pPr indent="-317500" lvl="2" marL="1371600" rtl="0" algn="l">
              <a:spcBef>
                <a:spcPts val="0"/>
              </a:spcBef>
              <a:spcAft>
                <a:spcPts val="0"/>
              </a:spcAft>
              <a:buSzPts val="1400"/>
              <a:buAutoNum type="romanLcPeriod"/>
            </a:pPr>
            <a:r>
              <a:rPr lang="en"/>
              <a:t>Fault tolerance</a:t>
            </a:r>
            <a:endParaRPr/>
          </a:p>
          <a:p>
            <a:pPr indent="-317500" lvl="1" marL="914400" rtl="0" algn="l">
              <a:spcBef>
                <a:spcPts val="0"/>
              </a:spcBef>
              <a:spcAft>
                <a:spcPts val="0"/>
              </a:spcAft>
              <a:buSzPts val="1400"/>
              <a:buAutoNum type="alphaLcPeriod"/>
            </a:pPr>
            <a:r>
              <a:rPr lang="en"/>
              <a:t>Sharding</a:t>
            </a:r>
            <a:endParaRPr/>
          </a:p>
          <a:p>
            <a:pPr indent="-317500" lvl="0" marL="457200" rtl="0" algn="l">
              <a:spcBef>
                <a:spcPts val="0"/>
              </a:spcBef>
              <a:spcAft>
                <a:spcPts val="0"/>
              </a:spcAft>
              <a:buSzPts val="1400"/>
              <a:buAutoNum type="arabicPeriod"/>
            </a:pPr>
            <a:r>
              <a:rPr lang="en"/>
              <a:t>Performance</a:t>
            </a:r>
            <a:endParaRPr/>
          </a:p>
          <a:p>
            <a:pPr indent="-317500" lvl="1" marL="914400" rtl="0" algn="l">
              <a:spcBef>
                <a:spcPts val="0"/>
              </a:spcBef>
              <a:spcAft>
                <a:spcPts val="0"/>
              </a:spcAft>
              <a:buSzPts val="1400"/>
              <a:buAutoNum type="alphaLcPeriod"/>
            </a:pPr>
            <a:r>
              <a:rPr lang="en"/>
              <a:t>Optimized for read/write</a:t>
            </a:r>
            <a:endParaRPr/>
          </a:p>
          <a:p>
            <a:pPr indent="-317500" lvl="2" marL="1371600" rtl="0" algn="l">
              <a:spcBef>
                <a:spcPts val="0"/>
              </a:spcBef>
              <a:spcAft>
                <a:spcPts val="0"/>
              </a:spcAft>
              <a:buSzPts val="1400"/>
              <a:buAutoNum type="romanLcPeriod"/>
            </a:pPr>
            <a:r>
              <a:rPr lang="en"/>
              <a:t>BSON</a:t>
            </a:r>
            <a:endParaRPr/>
          </a:p>
          <a:p>
            <a:pPr indent="-317500" lvl="2" marL="1371600" rtl="0" algn="l">
              <a:spcBef>
                <a:spcPts val="0"/>
              </a:spcBef>
              <a:spcAft>
                <a:spcPts val="0"/>
              </a:spcAft>
              <a:buSzPts val="1400"/>
              <a:buAutoNum type="romanLcPeriod"/>
            </a:pPr>
            <a:r>
              <a:rPr lang="en"/>
              <a:t>Caching</a:t>
            </a:r>
            <a:endParaRPr/>
          </a:p>
          <a:p>
            <a:pPr indent="-317500" lvl="0" marL="457200" rtl="0" algn="l">
              <a:spcBef>
                <a:spcPts val="0"/>
              </a:spcBef>
              <a:spcAft>
                <a:spcPts val="0"/>
              </a:spcAft>
              <a:buSzPts val="1400"/>
              <a:buAutoNum type="arabicPeriod"/>
            </a:pPr>
            <a:r>
              <a:rPr lang="en"/>
              <a:t>Flexible Data Models</a:t>
            </a:r>
            <a:endParaRPr/>
          </a:p>
          <a:p>
            <a:pPr indent="-317500" lvl="1" marL="914400" rtl="0" algn="l">
              <a:spcBef>
                <a:spcPts val="0"/>
              </a:spcBef>
              <a:spcAft>
                <a:spcPts val="0"/>
              </a:spcAft>
              <a:buSzPts val="1400"/>
              <a:buAutoNum type="alphaLcPeriod"/>
            </a:pPr>
            <a:r>
              <a:rPr lang="en"/>
              <a:t>NoSQL</a:t>
            </a:r>
            <a:endParaRPr/>
          </a:p>
        </p:txBody>
      </p:sp>
      <p:pic>
        <p:nvPicPr>
          <p:cNvPr id="176" name="Google Shape;176;p39"/>
          <p:cNvPicPr preferRelativeResize="0"/>
          <p:nvPr/>
        </p:nvPicPr>
        <p:blipFill>
          <a:blip r:embed="rId3">
            <a:alphaModFix/>
          </a:blip>
          <a:stretch>
            <a:fillRect/>
          </a:stretch>
        </p:blipFill>
        <p:spPr>
          <a:xfrm>
            <a:off x="4572000" y="1132223"/>
            <a:ext cx="4130099" cy="1347600"/>
          </a:xfrm>
          <a:prstGeom prst="rect">
            <a:avLst/>
          </a:prstGeom>
          <a:noFill/>
          <a:ln>
            <a:noFill/>
          </a:ln>
        </p:spPr>
      </p:pic>
      <p:pic>
        <p:nvPicPr>
          <p:cNvPr id="177" name="Google Shape;177;p39"/>
          <p:cNvPicPr preferRelativeResize="0"/>
          <p:nvPr/>
        </p:nvPicPr>
        <p:blipFill>
          <a:blip r:embed="rId4">
            <a:alphaModFix/>
          </a:blip>
          <a:stretch>
            <a:fillRect/>
          </a:stretch>
        </p:blipFill>
        <p:spPr>
          <a:xfrm>
            <a:off x="4572000" y="2571748"/>
            <a:ext cx="1846078" cy="235887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6"/>
          <p:cNvSpPr txBox="1"/>
          <p:nvPr>
            <p:ph type="title"/>
          </p:nvPr>
        </p:nvSpPr>
        <p:spPr>
          <a:xfrm>
            <a:off x="938500" y="3688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Compatibility</a:t>
            </a:r>
            <a:endParaRPr/>
          </a:p>
        </p:txBody>
      </p:sp>
      <p:sp>
        <p:nvSpPr>
          <p:cNvPr id="364" name="Google Shape;364;p66"/>
          <p:cNvSpPr txBox="1"/>
          <p:nvPr>
            <p:ph idx="1" type="body"/>
          </p:nvPr>
        </p:nvSpPr>
        <p:spPr>
          <a:xfrm>
            <a:off x="938500" y="1038900"/>
            <a:ext cx="49464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MongoDB is used with various programming languages</a:t>
            </a:r>
            <a:endParaRPr/>
          </a:p>
          <a:p>
            <a:pPr indent="-317500" lvl="1" marL="914400" rtl="0" algn="l">
              <a:spcBef>
                <a:spcPts val="0"/>
              </a:spcBef>
              <a:spcAft>
                <a:spcPts val="0"/>
              </a:spcAft>
              <a:buSzPts val="1400"/>
              <a:buChar char="○"/>
            </a:pPr>
            <a:r>
              <a:rPr lang="en"/>
              <a:t>Java</a:t>
            </a:r>
            <a:endParaRPr/>
          </a:p>
          <a:p>
            <a:pPr indent="-317500" lvl="1" marL="914400" rtl="0" algn="l">
              <a:spcBef>
                <a:spcPts val="0"/>
              </a:spcBef>
              <a:spcAft>
                <a:spcPts val="0"/>
              </a:spcAft>
              <a:buSzPts val="1400"/>
              <a:buChar char="○"/>
            </a:pPr>
            <a:r>
              <a:rPr lang="en"/>
              <a:t>Typescript</a:t>
            </a:r>
            <a:endParaRPr/>
          </a:p>
          <a:p>
            <a:pPr indent="-317500" lvl="1" marL="914400" rtl="0" algn="l">
              <a:spcBef>
                <a:spcPts val="0"/>
              </a:spcBef>
              <a:spcAft>
                <a:spcPts val="0"/>
              </a:spcAft>
              <a:buSzPts val="1400"/>
              <a:buChar char="○"/>
            </a:pPr>
            <a:r>
              <a:rPr lang="en"/>
              <a:t>Many more</a:t>
            </a:r>
            <a:endParaRPr/>
          </a:p>
          <a:p>
            <a:pPr indent="-317500" lvl="0" marL="457200" rtl="0" algn="l">
              <a:spcBef>
                <a:spcPts val="0"/>
              </a:spcBef>
              <a:spcAft>
                <a:spcPts val="0"/>
              </a:spcAft>
              <a:buSzPts val="1400"/>
              <a:buChar char="●"/>
            </a:pPr>
            <a:r>
              <a:rPr lang="en"/>
              <a:t>Several frameworks are also compatible</a:t>
            </a:r>
            <a:endParaRPr/>
          </a:p>
          <a:p>
            <a:pPr indent="-317500" lvl="1" marL="914400" rtl="0" algn="l">
              <a:spcBef>
                <a:spcPts val="0"/>
              </a:spcBef>
              <a:spcAft>
                <a:spcPts val="0"/>
              </a:spcAft>
              <a:buSzPts val="1400"/>
              <a:buChar char="○"/>
            </a:pPr>
            <a:r>
              <a:rPr lang="en"/>
              <a:t>Angular</a:t>
            </a:r>
            <a:endParaRPr/>
          </a:p>
          <a:p>
            <a:pPr indent="-317500" lvl="1" marL="914400" rtl="0" algn="l">
              <a:spcBef>
                <a:spcPts val="0"/>
              </a:spcBef>
              <a:spcAft>
                <a:spcPts val="0"/>
              </a:spcAft>
              <a:buSzPts val="1400"/>
              <a:buChar char="○"/>
            </a:pPr>
            <a:r>
              <a:rPr lang="en"/>
              <a:t>Django</a:t>
            </a:r>
            <a:endParaRPr/>
          </a:p>
          <a:p>
            <a:pPr indent="-317500" lvl="1" marL="914400" rtl="0" algn="l">
              <a:spcBef>
                <a:spcPts val="0"/>
              </a:spcBef>
              <a:spcAft>
                <a:spcPts val="0"/>
              </a:spcAft>
              <a:buSzPts val="1400"/>
              <a:buChar char="○"/>
            </a:pPr>
            <a:r>
              <a:rPr lang="en"/>
              <a:t>Many more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7"/>
          <p:cNvSpPr txBox="1"/>
          <p:nvPr>
            <p:ph type="title"/>
          </p:nvPr>
        </p:nvSpPr>
        <p:spPr>
          <a:xfrm>
            <a:off x="938500" y="2926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WordRiver from Software Design</a:t>
            </a:r>
            <a:endParaRPr/>
          </a:p>
        </p:txBody>
      </p:sp>
      <p:sp>
        <p:nvSpPr>
          <p:cNvPr id="370" name="Google Shape;370;p67"/>
          <p:cNvSpPr txBox="1"/>
          <p:nvPr>
            <p:ph idx="1" type="body"/>
          </p:nvPr>
        </p:nvSpPr>
        <p:spPr>
          <a:xfrm>
            <a:off x="938500" y="1430675"/>
            <a:ext cx="30762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WordRiver is an Angular, Java, and Typescript-based application</a:t>
            </a:r>
            <a:endParaRPr/>
          </a:p>
          <a:p>
            <a:pPr indent="-317500" lvl="0" marL="457200" rtl="0" algn="l">
              <a:spcBef>
                <a:spcPts val="0"/>
              </a:spcBef>
              <a:spcAft>
                <a:spcPts val="0"/>
              </a:spcAft>
              <a:buSzPts val="1400"/>
              <a:buChar char="●"/>
            </a:pPr>
            <a:r>
              <a:rPr lang="en"/>
              <a:t>It groups word lists based on subject matter and lets teachers/parents assign them to students</a:t>
            </a:r>
            <a:endParaRPr/>
          </a:p>
        </p:txBody>
      </p:sp>
      <p:pic>
        <p:nvPicPr>
          <p:cNvPr id="371" name="Google Shape;371;p67"/>
          <p:cNvPicPr preferRelativeResize="0"/>
          <p:nvPr/>
        </p:nvPicPr>
        <p:blipFill>
          <a:blip r:embed="rId3">
            <a:alphaModFix/>
          </a:blip>
          <a:stretch>
            <a:fillRect/>
          </a:stretch>
        </p:blipFill>
        <p:spPr>
          <a:xfrm>
            <a:off x="4112475" y="1430680"/>
            <a:ext cx="4946401" cy="356122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8"/>
          <p:cNvSpPr txBox="1"/>
          <p:nvPr>
            <p:ph type="title"/>
          </p:nvPr>
        </p:nvSpPr>
        <p:spPr>
          <a:xfrm>
            <a:off x="938500" y="2926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WordRiver from Software Design</a:t>
            </a:r>
            <a:endParaRPr/>
          </a:p>
        </p:txBody>
      </p:sp>
      <p:sp>
        <p:nvSpPr>
          <p:cNvPr id="377" name="Google Shape;377;p68"/>
          <p:cNvSpPr txBox="1"/>
          <p:nvPr>
            <p:ph idx="1" type="body"/>
          </p:nvPr>
        </p:nvSpPr>
        <p:spPr>
          <a:xfrm>
            <a:off x="938500" y="1430675"/>
            <a:ext cx="75243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MongoDB is used extensively as a database</a:t>
            </a:r>
            <a:endParaRPr/>
          </a:p>
        </p:txBody>
      </p:sp>
      <p:pic>
        <p:nvPicPr>
          <p:cNvPr id="378" name="Google Shape;378;p68"/>
          <p:cNvPicPr preferRelativeResize="0"/>
          <p:nvPr/>
        </p:nvPicPr>
        <p:blipFill>
          <a:blip r:embed="rId3">
            <a:alphaModFix/>
          </a:blip>
          <a:stretch>
            <a:fillRect/>
          </a:stretch>
        </p:blipFill>
        <p:spPr>
          <a:xfrm>
            <a:off x="229950" y="1865575"/>
            <a:ext cx="2738024" cy="3120925"/>
          </a:xfrm>
          <a:prstGeom prst="rect">
            <a:avLst/>
          </a:prstGeom>
          <a:noFill/>
          <a:ln>
            <a:noFill/>
          </a:ln>
        </p:spPr>
      </p:pic>
      <p:pic>
        <p:nvPicPr>
          <p:cNvPr id="379" name="Google Shape;379;p68"/>
          <p:cNvPicPr preferRelativeResize="0"/>
          <p:nvPr/>
        </p:nvPicPr>
        <p:blipFill>
          <a:blip r:embed="rId4">
            <a:alphaModFix/>
          </a:blip>
          <a:stretch>
            <a:fillRect/>
          </a:stretch>
        </p:blipFill>
        <p:spPr>
          <a:xfrm>
            <a:off x="4300000" y="1868631"/>
            <a:ext cx="4629299" cy="311786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40"/>
          <p:cNvPicPr preferRelativeResize="0"/>
          <p:nvPr/>
        </p:nvPicPr>
        <p:blipFill>
          <a:blip r:embed="rId3">
            <a:alphaModFix/>
          </a:blip>
          <a:stretch>
            <a:fillRect/>
          </a:stretch>
        </p:blipFill>
        <p:spPr>
          <a:xfrm>
            <a:off x="989475" y="540725"/>
            <a:ext cx="7165050" cy="4187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Features</a:t>
            </a:r>
            <a:endParaRPr/>
          </a:p>
        </p:txBody>
      </p:sp>
      <p:sp>
        <p:nvSpPr>
          <p:cNvPr id="188" name="Google Shape;188;p41"/>
          <p:cNvSpPr txBox="1"/>
          <p:nvPr>
            <p:ph idx="1" type="body"/>
          </p:nvPr>
        </p:nvSpPr>
        <p:spPr>
          <a:xfrm>
            <a:off x="938500" y="1132225"/>
            <a:ext cx="49464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Document-Oriented</a:t>
            </a:r>
            <a:endParaRPr/>
          </a:p>
          <a:p>
            <a:pPr indent="-317500" lvl="1" marL="914400" rtl="0" algn="l">
              <a:spcBef>
                <a:spcPts val="0"/>
              </a:spcBef>
              <a:spcAft>
                <a:spcPts val="0"/>
              </a:spcAft>
              <a:buSzPts val="1400"/>
              <a:buAutoNum type="alphaLcPeriod"/>
            </a:pPr>
            <a:r>
              <a:rPr lang="en"/>
              <a:t>Varying data structures</a:t>
            </a:r>
            <a:endParaRPr/>
          </a:p>
          <a:p>
            <a:pPr indent="-317500" lvl="0" marL="457200" rtl="0" algn="l">
              <a:spcBef>
                <a:spcPts val="0"/>
              </a:spcBef>
              <a:spcAft>
                <a:spcPts val="0"/>
              </a:spcAft>
              <a:buSzPts val="1400"/>
              <a:buAutoNum type="arabicPeriod"/>
            </a:pPr>
            <a:r>
              <a:rPr lang="en"/>
              <a:t>Scalable and Distributed</a:t>
            </a:r>
            <a:endParaRPr/>
          </a:p>
          <a:p>
            <a:pPr indent="-317500" lvl="1" marL="914400" rtl="0" algn="l">
              <a:spcBef>
                <a:spcPts val="0"/>
              </a:spcBef>
              <a:spcAft>
                <a:spcPts val="0"/>
              </a:spcAft>
              <a:buSzPts val="1400"/>
              <a:buAutoNum type="alphaLcPeriod"/>
            </a:pPr>
            <a:r>
              <a:rPr lang="en"/>
              <a:t>Horizontal scaling</a:t>
            </a:r>
            <a:endParaRPr/>
          </a:p>
          <a:p>
            <a:pPr indent="-317500" lvl="1" marL="914400" rtl="0" algn="l">
              <a:spcBef>
                <a:spcPts val="0"/>
              </a:spcBef>
              <a:spcAft>
                <a:spcPts val="0"/>
              </a:spcAft>
              <a:buSzPts val="1400"/>
              <a:buAutoNum type="alphaLcPeriod"/>
            </a:pPr>
            <a:r>
              <a:rPr lang="en"/>
              <a:t>Split storage</a:t>
            </a:r>
            <a:endParaRPr/>
          </a:p>
          <a:p>
            <a:pPr indent="-317500" lvl="2" marL="1371600" rtl="0" algn="l">
              <a:spcBef>
                <a:spcPts val="0"/>
              </a:spcBef>
              <a:spcAft>
                <a:spcPts val="0"/>
              </a:spcAft>
              <a:buSzPts val="1400"/>
              <a:buAutoNum type="romanLcPeriod"/>
            </a:pPr>
            <a:r>
              <a:rPr lang="en"/>
              <a:t>Performance</a:t>
            </a:r>
            <a:endParaRPr/>
          </a:p>
          <a:p>
            <a:pPr indent="-317500" lvl="2" marL="1371600" rtl="0" algn="l">
              <a:spcBef>
                <a:spcPts val="0"/>
              </a:spcBef>
              <a:spcAft>
                <a:spcPts val="0"/>
              </a:spcAft>
              <a:buSzPts val="1400"/>
              <a:buAutoNum type="romanLcPeriod"/>
            </a:pPr>
            <a:r>
              <a:rPr lang="en"/>
              <a:t>Fault tolerance</a:t>
            </a:r>
            <a:endParaRPr/>
          </a:p>
          <a:p>
            <a:pPr indent="-317500" lvl="1" marL="914400" rtl="0" algn="l">
              <a:spcBef>
                <a:spcPts val="0"/>
              </a:spcBef>
              <a:spcAft>
                <a:spcPts val="0"/>
              </a:spcAft>
              <a:buSzPts val="1400"/>
              <a:buAutoNum type="alphaLcPeriod"/>
            </a:pPr>
            <a:r>
              <a:rPr lang="en"/>
              <a:t>Sharding</a:t>
            </a:r>
            <a:endParaRPr/>
          </a:p>
          <a:p>
            <a:pPr indent="-317500" lvl="0" marL="457200" rtl="0" algn="l">
              <a:spcBef>
                <a:spcPts val="0"/>
              </a:spcBef>
              <a:spcAft>
                <a:spcPts val="0"/>
              </a:spcAft>
              <a:buSzPts val="1400"/>
              <a:buAutoNum type="arabicPeriod"/>
            </a:pPr>
            <a:r>
              <a:rPr lang="en"/>
              <a:t>Performance</a:t>
            </a:r>
            <a:endParaRPr/>
          </a:p>
          <a:p>
            <a:pPr indent="-317500" lvl="1" marL="914400" rtl="0" algn="l">
              <a:spcBef>
                <a:spcPts val="0"/>
              </a:spcBef>
              <a:spcAft>
                <a:spcPts val="0"/>
              </a:spcAft>
              <a:buSzPts val="1400"/>
              <a:buAutoNum type="alphaLcPeriod"/>
            </a:pPr>
            <a:r>
              <a:rPr lang="en"/>
              <a:t>Optimized for read/write</a:t>
            </a:r>
            <a:endParaRPr/>
          </a:p>
          <a:p>
            <a:pPr indent="-317500" lvl="2" marL="1371600" rtl="0" algn="l">
              <a:spcBef>
                <a:spcPts val="0"/>
              </a:spcBef>
              <a:spcAft>
                <a:spcPts val="0"/>
              </a:spcAft>
              <a:buSzPts val="1400"/>
              <a:buAutoNum type="romanLcPeriod"/>
            </a:pPr>
            <a:r>
              <a:rPr lang="en"/>
              <a:t>BSON</a:t>
            </a:r>
            <a:endParaRPr/>
          </a:p>
          <a:p>
            <a:pPr indent="-317500" lvl="2" marL="1371600" rtl="0" algn="l">
              <a:spcBef>
                <a:spcPts val="0"/>
              </a:spcBef>
              <a:spcAft>
                <a:spcPts val="0"/>
              </a:spcAft>
              <a:buSzPts val="1400"/>
              <a:buAutoNum type="romanLcPeriod"/>
            </a:pPr>
            <a:r>
              <a:rPr lang="en"/>
              <a:t>Caching</a:t>
            </a:r>
            <a:endParaRPr/>
          </a:p>
          <a:p>
            <a:pPr indent="-317500" lvl="0" marL="457200" rtl="0" algn="l">
              <a:spcBef>
                <a:spcPts val="0"/>
              </a:spcBef>
              <a:spcAft>
                <a:spcPts val="0"/>
              </a:spcAft>
              <a:buSzPts val="1400"/>
              <a:buAutoNum type="arabicPeriod"/>
            </a:pPr>
            <a:r>
              <a:rPr lang="en"/>
              <a:t>Flexible Data Models</a:t>
            </a:r>
            <a:endParaRPr/>
          </a:p>
          <a:p>
            <a:pPr indent="-317500" lvl="1" marL="914400" rtl="0" algn="l">
              <a:spcBef>
                <a:spcPts val="0"/>
              </a:spcBef>
              <a:spcAft>
                <a:spcPts val="0"/>
              </a:spcAft>
              <a:buSzPts val="1400"/>
              <a:buAutoNum type="alphaLcPeriod"/>
            </a:pPr>
            <a:r>
              <a:rPr lang="en"/>
              <a:t>NoSQL</a:t>
            </a:r>
            <a:endParaRPr/>
          </a:p>
        </p:txBody>
      </p:sp>
      <p:pic>
        <p:nvPicPr>
          <p:cNvPr id="189" name="Google Shape;189;p41"/>
          <p:cNvPicPr preferRelativeResize="0"/>
          <p:nvPr/>
        </p:nvPicPr>
        <p:blipFill>
          <a:blip r:embed="rId3">
            <a:alphaModFix/>
          </a:blip>
          <a:stretch>
            <a:fillRect/>
          </a:stretch>
        </p:blipFill>
        <p:spPr>
          <a:xfrm>
            <a:off x="4572000" y="1132223"/>
            <a:ext cx="4130099" cy="1347600"/>
          </a:xfrm>
          <a:prstGeom prst="rect">
            <a:avLst/>
          </a:prstGeom>
          <a:noFill/>
          <a:ln>
            <a:noFill/>
          </a:ln>
        </p:spPr>
      </p:pic>
      <p:pic>
        <p:nvPicPr>
          <p:cNvPr id="190" name="Google Shape;190;p41"/>
          <p:cNvPicPr preferRelativeResize="0"/>
          <p:nvPr/>
        </p:nvPicPr>
        <p:blipFill>
          <a:blip r:embed="rId4">
            <a:alphaModFix/>
          </a:blip>
          <a:stretch>
            <a:fillRect/>
          </a:stretch>
        </p:blipFill>
        <p:spPr>
          <a:xfrm>
            <a:off x="4572000" y="2571748"/>
            <a:ext cx="1846078" cy="235887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42"/>
          <p:cNvSpPr txBox="1"/>
          <p:nvPr>
            <p:ph type="title"/>
          </p:nvPr>
        </p:nvSpPr>
        <p:spPr>
          <a:xfrm>
            <a:off x="192000" y="427863"/>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000000"/>
                </a:highlight>
              </a:rPr>
              <a:t>Key Features cont.</a:t>
            </a:r>
            <a:endParaRPr>
              <a:highlight>
                <a:srgbClr val="000000"/>
              </a:highlight>
            </a:endParaRPr>
          </a:p>
        </p:txBody>
      </p:sp>
      <p:sp>
        <p:nvSpPr>
          <p:cNvPr id="196" name="Google Shape;196;p42"/>
          <p:cNvSpPr txBox="1"/>
          <p:nvPr>
            <p:ph idx="1" type="body"/>
          </p:nvPr>
        </p:nvSpPr>
        <p:spPr>
          <a:xfrm>
            <a:off x="4662225" y="1006863"/>
            <a:ext cx="3186900" cy="37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MongoDB Query Language</a:t>
            </a:r>
            <a:endParaRPr/>
          </a:p>
          <a:p>
            <a:pPr indent="-317500" lvl="1" marL="914400" rtl="0" algn="l">
              <a:spcBef>
                <a:spcPts val="1600"/>
              </a:spcBef>
              <a:spcAft>
                <a:spcPts val="0"/>
              </a:spcAft>
              <a:buSzPts val="1400"/>
              <a:buAutoNum type="alphaLcPeriod"/>
            </a:pPr>
            <a:r>
              <a:rPr lang="en"/>
              <a:t>Complex operations</a:t>
            </a:r>
            <a:endParaRPr/>
          </a:p>
          <a:p>
            <a:pPr indent="-317500" lvl="2" marL="1371600" rtl="0" algn="l">
              <a:spcBef>
                <a:spcPts val="0"/>
              </a:spcBef>
              <a:spcAft>
                <a:spcPts val="0"/>
              </a:spcAft>
              <a:buSzPts val="1400"/>
              <a:buAutoNum type="romanLcPeriod"/>
            </a:pPr>
            <a:r>
              <a:rPr lang="en"/>
              <a:t>Queries</a:t>
            </a:r>
            <a:endParaRPr/>
          </a:p>
          <a:p>
            <a:pPr indent="-317500" lvl="2" marL="1371600" rtl="0" algn="l">
              <a:spcBef>
                <a:spcPts val="0"/>
              </a:spcBef>
              <a:spcAft>
                <a:spcPts val="0"/>
              </a:spcAft>
              <a:buSzPts val="1400"/>
              <a:buAutoNum type="romanLcPeriod"/>
            </a:pPr>
            <a:r>
              <a:rPr lang="en"/>
              <a:t>Aggregations</a:t>
            </a:r>
            <a:endParaRPr/>
          </a:p>
          <a:p>
            <a:pPr indent="-317500" lvl="2" marL="1371600" rtl="0" algn="l">
              <a:spcBef>
                <a:spcPts val="0"/>
              </a:spcBef>
              <a:spcAft>
                <a:spcPts val="0"/>
              </a:spcAft>
              <a:buSzPts val="1400"/>
              <a:buAutoNum type="romanLcPeriod"/>
            </a:pPr>
            <a:r>
              <a:rPr lang="en"/>
              <a:t>Joins</a:t>
            </a:r>
            <a:endParaRPr/>
          </a:p>
          <a:p>
            <a:pPr indent="-317500" lvl="1" marL="914400" rtl="0" algn="l">
              <a:spcBef>
                <a:spcPts val="0"/>
              </a:spcBef>
              <a:spcAft>
                <a:spcPts val="0"/>
              </a:spcAft>
              <a:buSzPts val="1400"/>
              <a:buAutoNum type="alphaLcPeriod"/>
            </a:pPr>
            <a:r>
              <a:rPr lang="en"/>
              <a:t>Data Analysis</a:t>
            </a:r>
            <a:endParaRPr/>
          </a:p>
          <a:p>
            <a:pPr indent="0" lvl="0" marL="914400" rtl="0" algn="l">
              <a:spcBef>
                <a:spcPts val="0"/>
              </a:spcBef>
              <a:spcAft>
                <a:spcPts val="0"/>
              </a:spcAft>
              <a:buNone/>
            </a:pPr>
            <a:r>
              <a:t/>
            </a:r>
            <a:endParaRPr/>
          </a:p>
          <a:p>
            <a:pPr indent="0" lvl="0" marL="0" rtl="0" algn="l">
              <a:spcBef>
                <a:spcPts val="0"/>
              </a:spcBef>
              <a:spcAft>
                <a:spcPts val="0"/>
              </a:spcAft>
              <a:buNone/>
            </a:pPr>
            <a:r>
              <a:rPr lang="en"/>
              <a:t>5. 	Security</a:t>
            </a:r>
            <a:endParaRPr/>
          </a:p>
          <a:p>
            <a:pPr indent="-317500" lvl="1" marL="914400" rtl="0" algn="l">
              <a:spcBef>
                <a:spcPts val="1600"/>
              </a:spcBef>
              <a:spcAft>
                <a:spcPts val="0"/>
              </a:spcAft>
              <a:buSzPts val="1400"/>
              <a:buAutoNum type="alphaLcPeriod"/>
            </a:pPr>
            <a:r>
              <a:rPr lang="en"/>
              <a:t>Auth</a:t>
            </a:r>
            <a:endParaRPr/>
          </a:p>
          <a:p>
            <a:pPr indent="-317500" lvl="1" marL="914400" rtl="0" algn="l">
              <a:spcBef>
                <a:spcPts val="0"/>
              </a:spcBef>
              <a:spcAft>
                <a:spcPts val="0"/>
              </a:spcAft>
              <a:buSzPts val="1400"/>
              <a:buAutoNum type="alphaLcPeriod"/>
            </a:pPr>
            <a:r>
              <a:rPr lang="en"/>
              <a:t>RBAC</a:t>
            </a:r>
            <a:endParaRPr/>
          </a:p>
          <a:p>
            <a:pPr indent="-317500" lvl="1" marL="914400" rtl="0" algn="l">
              <a:spcBef>
                <a:spcPts val="0"/>
              </a:spcBef>
              <a:spcAft>
                <a:spcPts val="0"/>
              </a:spcAft>
              <a:buSzPts val="1400"/>
              <a:buAutoNum type="alphaLcPeriod"/>
            </a:pPr>
            <a:r>
              <a:rPr lang="en"/>
              <a:t>SSL</a:t>
            </a:r>
            <a:endParaRPr/>
          </a:p>
          <a:p>
            <a:pPr indent="-317500" lvl="1" marL="914400" rtl="0" algn="l">
              <a:spcBef>
                <a:spcPts val="0"/>
              </a:spcBef>
              <a:spcAft>
                <a:spcPts val="0"/>
              </a:spcAft>
              <a:buSzPts val="1400"/>
              <a:buAutoNum type="alphaLcPeriod"/>
            </a:pPr>
            <a:r>
              <a:rPr lang="en"/>
              <a:t>Audit Logs</a:t>
            </a:r>
            <a:endParaRPr/>
          </a:p>
        </p:txBody>
      </p:sp>
      <p:pic>
        <p:nvPicPr>
          <p:cNvPr id="197" name="Google Shape;197;p42"/>
          <p:cNvPicPr preferRelativeResize="0"/>
          <p:nvPr/>
        </p:nvPicPr>
        <p:blipFill>
          <a:blip r:embed="rId3">
            <a:alphaModFix/>
          </a:blip>
          <a:stretch>
            <a:fillRect/>
          </a:stretch>
        </p:blipFill>
        <p:spPr>
          <a:xfrm>
            <a:off x="1294875" y="1006863"/>
            <a:ext cx="3367351" cy="37185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Layman’s Terms</a:t>
            </a:r>
            <a:endParaRPr/>
          </a:p>
        </p:txBody>
      </p:sp>
      <p:sp>
        <p:nvSpPr>
          <p:cNvPr id="203" name="Google Shape;203;p43"/>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Rephrase and summarize, if you have an </a:t>
            </a:r>
            <a:r>
              <a:rPr lang="en"/>
              <a:t>application that is </a:t>
            </a:r>
            <a:r>
              <a:rPr i="1" lang="en"/>
              <a:t>not</a:t>
            </a:r>
            <a:r>
              <a:rPr lang="en"/>
              <a:t>:</a:t>
            </a:r>
            <a:endParaRPr/>
          </a:p>
          <a:p>
            <a:pPr indent="-317500" lvl="0" marL="457200" rtl="0" algn="l">
              <a:spcBef>
                <a:spcPts val="0"/>
              </a:spcBef>
              <a:spcAft>
                <a:spcPts val="0"/>
              </a:spcAft>
              <a:buSzPts val="1400"/>
              <a:buChar char="●"/>
            </a:pPr>
            <a:r>
              <a:rPr lang="en"/>
              <a:t>Handling transactional data</a:t>
            </a:r>
            <a:endParaRPr/>
          </a:p>
          <a:p>
            <a:pPr indent="-317500" lvl="0" marL="457200" rtl="0" algn="l">
              <a:spcBef>
                <a:spcPts val="0"/>
              </a:spcBef>
              <a:spcAft>
                <a:spcPts val="0"/>
              </a:spcAft>
              <a:buSzPts val="1400"/>
              <a:buChar char="●"/>
            </a:pPr>
            <a:r>
              <a:rPr lang="en"/>
              <a:t>Performing complex operations</a:t>
            </a:r>
            <a:endParaRPr/>
          </a:p>
          <a:p>
            <a:pPr indent="-317500" lvl="0" marL="457200" rtl="0" algn="l">
              <a:spcBef>
                <a:spcPts val="0"/>
              </a:spcBef>
              <a:spcAft>
                <a:spcPts val="0"/>
              </a:spcAft>
              <a:buSzPts val="1400"/>
              <a:buChar char="●"/>
            </a:pPr>
            <a:r>
              <a:rPr lang="en"/>
              <a:t>Very dependent on consistent data types and schemas</a:t>
            </a:r>
            <a:endParaRPr/>
          </a:p>
          <a:p>
            <a:pPr indent="0" lvl="0" marL="0" rtl="0" algn="l">
              <a:spcBef>
                <a:spcPts val="0"/>
              </a:spcBef>
              <a:spcAft>
                <a:spcPts val="0"/>
              </a:spcAft>
              <a:buNone/>
            </a:pPr>
            <a:r>
              <a:rPr lang="en"/>
              <a:t>then Mongo might not be your solution!</a:t>
            </a:r>
            <a:endParaRPr/>
          </a:p>
          <a:p>
            <a:pPr indent="0" lvl="0" marL="0" rtl="0" algn="l">
              <a:spcBef>
                <a:spcPts val="0"/>
              </a:spcBef>
              <a:spcAft>
                <a:spcPts val="0"/>
              </a:spcAft>
              <a:buNone/>
            </a:pPr>
            <a:br>
              <a:rPr lang="en"/>
            </a:br>
            <a:r>
              <a:rPr lang="en"/>
              <a:t>Mongo:</a:t>
            </a:r>
            <a:endParaRPr/>
          </a:p>
          <a:p>
            <a:pPr indent="-317500" lvl="0" marL="457200" rtl="0" algn="l">
              <a:spcBef>
                <a:spcPts val="0"/>
              </a:spcBef>
              <a:spcAft>
                <a:spcPts val="0"/>
              </a:spcAft>
              <a:buSzPts val="1400"/>
              <a:buChar char="●"/>
            </a:pPr>
            <a:r>
              <a:rPr lang="en"/>
              <a:t>Scales better</a:t>
            </a:r>
            <a:endParaRPr/>
          </a:p>
          <a:p>
            <a:pPr indent="-317500" lvl="0" marL="457200" rtl="0" algn="l">
              <a:spcBef>
                <a:spcPts val="0"/>
              </a:spcBef>
              <a:spcAft>
                <a:spcPts val="0"/>
              </a:spcAft>
              <a:buSzPts val="1400"/>
              <a:buChar char="●"/>
            </a:pPr>
            <a:r>
              <a:rPr lang="en"/>
              <a:t>Is much more flexible with data types</a:t>
            </a:r>
            <a:endParaRPr/>
          </a:p>
          <a:p>
            <a:pPr indent="-317500" lvl="0" marL="457200" rtl="0" algn="l">
              <a:spcBef>
                <a:spcPts val="0"/>
              </a:spcBef>
              <a:spcAft>
                <a:spcPts val="0"/>
              </a:spcAft>
              <a:buSzPts val="1400"/>
              <a:buChar char="●"/>
            </a:pPr>
            <a:r>
              <a:rPr lang="en"/>
              <a:t>Outperforms for simpler operations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4"/>
          <p:cNvSpPr txBox="1"/>
          <p:nvPr>
            <p:ph type="title"/>
          </p:nvPr>
        </p:nvSpPr>
        <p:spPr>
          <a:xfrm>
            <a:off x="1268400" y="2150850"/>
            <a:ext cx="6607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MongoDB Architecture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5"/>
          <p:cNvSpPr txBox="1"/>
          <p:nvPr>
            <p:ph type="title"/>
          </p:nvPr>
        </p:nvSpPr>
        <p:spPr>
          <a:xfrm>
            <a:off x="891325" y="29167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 of the MongoDB Architecture</a:t>
            </a:r>
            <a:endParaRPr/>
          </a:p>
        </p:txBody>
      </p:sp>
      <p:sp>
        <p:nvSpPr>
          <p:cNvPr id="214" name="Google Shape;214;p45"/>
          <p:cNvSpPr txBox="1"/>
          <p:nvPr>
            <p:ph idx="1" type="body"/>
          </p:nvPr>
        </p:nvSpPr>
        <p:spPr>
          <a:xfrm>
            <a:off x="861800" y="1433050"/>
            <a:ext cx="3862800" cy="3144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Primary Nodes (mongos)</a:t>
            </a:r>
            <a:endParaRPr b="1"/>
          </a:p>
          <a:p>
            <a:pPr indent="-317500" lvl="0" marL="457200" rtl="0" algn="l">
              <a:spcBef>
                <a:spcPts val="0"/>
              </a:spcBef>
              <a:spcAft>
                <a:spcPts val="0"/>
              </a:spcAft>
              <a:buSzPts val="1400"/>
              <a:buChar char="●"/>
            </a:pPr>
            <a:r>
              <a:rPr b="1" lang="en"/>
              <a:t>Secondary Nodes</a:t>
            </a:r>
            <a:endParaRPr b="1"/>
          </a:p>
          <a:p>
            <a:pPr indent="-317500" lvl="0" marL="457200" rtl="0" algn="l">
              <a:spcBef>
                <a:spcPts val="0"/>
              </a:spcBef>
              <a:spcAft>
                <a:spcPts val="0"/>
              </a:spcAft>
              <a:buSzPts val="1400"/>
              <a:buChar char="●"/>
            </a:pPr>
            <a:r>
              <a:rPr b="1" lang="en"/>
              <a:t>Sharding</a:t>
            </a:r>
            <a:endParaRPr b="1"/>
          </a:p>
          <a:p>
            <a:pPr indent="-317500" lvl="0" marL="457200" rtl="0" algn="l">
              <a:spcBef>
                <a:spcPts val="0"/>
              </a:spcBef>
              <a:spcAft>
                <a:spcPts val="0"/>
              </a:spcAft>
              <a:buSzPts val="1400"/>
              <a:buChar char="●"/>
            </a:pPr>
            <a:r>
              <a:rPr b="1" lang="en"/>
              <a:t>Load Balancing</a:t>
            </a:r>
            <a:endParaRPr b="1"/>
          </a:p>
          <a:p>
            <a:pPr indent="-317500" lvl="0" marL="457200" rtl="0" algn="l">
              <a:spcBef>
                <a:spcPts val="0"/>
              </a:spcBef>
              <a:spcAft>
                <a:spcPts val="0"/>
              </a:spcAft>
              <a:buSzPts val="1400"/>
              <a:buChar char="●"/>
            </a:pPr>
            <a:r>
              <a:rPr b="1" lang="en"/>
              <a:t>Config Servers</a:t>
            </a:r>
            <a:endParaRPr b="1"/>
          </a:p>
          <a:p>
            <a:pPr indent="-317500" lvl="0" marL="457200" rtl="0" algn="l">
              <a:spcBef>
                <a:spcPts val="0"/>
              </a:spcBef>
              <a:spcAft>
                <a:spcPts val="0"/>
              </a:spcAft>
              <a:buSzPts val="1400"/>
              <a:buChar char="●"/>
            </a:pPr>
            <a:r>
              <a:rPr b="1" lang="en"/>
              <a:t>Analytic Nodes</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215" name="Google Shape;215;p45"/>
          <p:cNvPicPr preferRelativeResize="0"/>
          <p:nvPr/>
        </p:nvPicPr>
        <p:blipFill>
          <a:blip r:embed="rId3">
            <a:alphaModFix/>
          </a:blip>
          <a:stretch>
            <a:fillRect/>
          </a:stretch>
        </p:blipFill>
        <p:spPr>
          <a:xfrm>
            <a:off x="4878071" y="1132225"/>
            <a:ext cx="4016075" cy="2592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3EDDDD"/>
      </a:dk1>
      <a:lt1>
        <a:srgbClr val="FFFFFF"/>
      </a:lt1>
      <a:dk2>
        <a:srgbClr val="C6FCFF"/>
      </a:dk2>
      <a:lt2>
        <a:srgbClr val="6BECF3"/>
      </a:lt2>
      <a:accent1>
        <a:srgbClr val="22DEEE"/>
      </a:accent1>
      <a:accent2>
        <a:srgbClr val="C6FCFF"/>
      </a:accent2>
      <a:accent3>
        <a:srgbClr val="81EBEB"/>
      </a:accent3>
      <a:accent4>
        <a:srgbClr val="038B99"/>
      </a:accent4>
      <a:accent5>
        <a:srgbClr val="40B6B6"/>
      </a:accent5>
      <a:accent6>
        <a:srgbClr val="09818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